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94" r:id="rId2"/>
    <p:sldId id="292" r:id="rId3"/>
    <p:sldId id="293" r:id="rId4"/>
    <p:sldId id="256" r:id="rId5"/>
    <p:sldId id="257" r:id="rId6"/>
    <p:sldId id="259" r:id="rId7"/>
    <p:sldId id="261" r:id="rId8"/>
    <p:sldId id="281" r:id="rId9"/>
    <p:sldId id="282" r:id="rId10"/>
    <p:sldId id="262" r:id="rId11"/>
    <p:sldId id="283" r:id="rId12"/>
    <p:sldId id="263" r:id="rId13"/>
    <p:sldId id="288" r:id="rId14"/>
    <p:sldId id="285" r:id="rId15"/>
    <p:sldId id="264" r:id="rId16"/>
    <p:sldId id="278" r:id="rId17"/>
    <p:sldId id="265" r:id="rId18"/>
    <p:sldId id="266" r:id="rId19"/>
    <p:sldId id="267" r:id="rId20"/>
    <p:sldId id="268" r:id="rId21"/>
    <p:sldId id="269" r:id="rId22"/>
    <p:sldId id="270" r:id="rId23"/>
    <p:sldId id="279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84" r:id="rId32"/>
    <p:sldId id="289" r:id="rId33"/>
    <p:sldId id="291" r:id="rId34"/>
  </p:sldIdLst>
  <p:sldSz cx="13716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26" y="72"/>
      </p:cViewPr>
      <p:guideLst>
        <p:guide orient="horz" pos="2160"/>
        <p:guide pos="4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62CD03-2B70-4920-97CA-945F04BEE6CE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34DB914-45ED-483E-AD01-CFCE6E36B6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35465B-7AB0-4FA6-A7A9-EFBD5C71B86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Khó tin nổi, đáng kinh ngạc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775AFB-DAC0-4C59-B44D-E6FF077BB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130427"/>
            <a:ext cx="116586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1" y="3886200"/>
            <a:ext cx="9601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BCACB-FC41-4CFA-8E98-209C24DB3BC2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9859E-ACE9-452C-ACEF-1F88741C95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0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0445D-07FE-464E-B75E-B45B3B1F19A4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786DD-8E32-4966-997B-FD015CC161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7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099" y="274640"/>
            <a:ext cx="308610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74640"/>
            <a:ext cx="90297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E3DF2-C5FC-4586-BA48-FBE519BC0C2F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F905F-BCFE-459D-9747-CF065F845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8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803FA-53D5-487A-8CCC-E4AA052882C5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5844E-C8A0-47A3-8F5A-23B0146601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1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4406902"/>
            <a:ext cx="11658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2906713"/>
            <a:ext cx="11658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AAD35-3FCB-47C6-B718-20E4D990FEDD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57C65-73FA-473B-858B-C695AD8D4A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6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2"/>
            <a:ext cx="60578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1" y="1600202"/>
            <a:ext cx="60578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24232-1BE1-4BE0-AB83-1DD941CA6544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E72ED7-E1D0-4DC9-93CB-0BFD1153C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5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6060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6060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0" y="1535113"/>
            <a:ext cx="60626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0" y="2174875"/>
            <a:ext cx="60626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404AA-89F6-4786-92FE-2A2CC80DB1B7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829A4-DC48-49D9-9828-05836086C6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4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B08BA-C4FC-4FB8-AC65-5935A5676321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B9964-3781-452C-985E-2B67A21C6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8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4DFD7-6915-4C0A-80BF-90054A2963CF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D31CE-61A3-4CC3-8B61-98EE8510CB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273050"/>
            <a:ext cx="45124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6" y="273052"/>
            <a:ext cx="76676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1435102"/>
            <a:ext cx="45124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1E4FA-C141-476B-AA46-EC25E3014298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C7146-93BE-4ECC-8AC7-5E574D0196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60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4800600"/>
            <a:ext cx="8229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12775"/>
            <a:ext cx="8229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5367338"/>
            <a:ext cx="8229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E190E-EB50-4306-B919-446C0A761047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DEEF4-505E-46DD-BD2E-5AE47C541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1234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600200"/>
            <a:ext cx="12344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3A4A296-DEEB-45F9-897F-7CFEB23A0BE3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6356350"/>
            <a:ext cx="434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2A7F835-5C45-4217-B4E1-18BB54761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izz.com/admi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New%20words/obligations.mp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958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76200"/>
            <a:ext cx="6781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0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374650" y="317500"/>
            <a:ext cx="2400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70C0"/>
                </a:solidFill>
                <a:latin typeface="Comic Sans MS" pitchFamily="66" charset="0"/>
              </a:rPr>
              <a:t>FORMS: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198688" y="914400"/>
            <a:ext cx="9525000" cy="707886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sz="40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(+) </a:t>
            </a:r>
            <a:r>
              <a:rPr lang="es-ES" sz="4000" b="1" smtClean="0">
                <a:solidFill>
                  <a:srgbClr val="002060"/>
                </a:solidFill>
              </a:rPr>
              <a:t>S + </a:t>
            </a:r>
            <a:r>
              <a:rPr lang="es-ES" sz="4000" b="1" smtClean="0">
                <a:solidFill>
                  <a:srgbClr val="FF0000"/>
                </a:solidFill>
              </a:rPr>
              <a:t>have to/ has to </a:t>
            </a:r>
            <a:r>
              <a:rPr lang="es-ES" sz="4000" b="1" smtClean="0">
                <a:solidFill>
                  <a:srgbClr val="002060"/>
                </a:solidFill>
              </a:rPr>
              <a:t>+ verb + complement </a:t>
            </a:r>
            <a:endParaRPr lang="es-ES" sz="4000" b="1">
              <a:solidFill>
                <a:srgbClr val="0020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87763" y="1814513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27432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buFont typeface="Wingdings 2" pitchFamily="18" charset="2"/>
              <a:buChar char=""/>
              <a:defRPr/>
            </a:pPr>
            <a:r>
              <a:rPr lang="es-CL" sz="3200" b="1" smtClean="0">
                <a:solidFill>
                  <a:srgbClr val="002060"/>
                </a:solidFill>
                <a:latin typeface="Century Gothic"/>
                <a:cs typeface="+mn-cs"/>
              </a:rPr>
              <a:t>I / you/ we / they</a:t>
            </a:r>
            <a:endParaRPr lang="es-CL" sz="3600" b="1" dirty="0">
              <a:solidFill>
                <a:srgbClr val="002060"/>
              </a:solidFill>
              <a:latin typeface="Century Gothic"/>
              <a:cs typeface="+mn-cs"/>
            </a:endParaRPr>
          </a:p>
        </p:txBody>
      </p:sp>
      <p:sp>
        <p:nvSpPr>
          <p:cNvPr id="26" name="3 Flecha derecha"/>
          <p:cNvSpPr/>
          <p:nvPr/>
        </p:nvSpPr>
        <p:spPr>
          <a:xfrm>
            <a:off x="7601659" y="1876067"/>
            <a:ext cx="863600" cy="461665"/>
          </a:xfrm>
          <a:prstGeom prst="rightArrow">
            <a:avLst/>
          </a:prstGeom>
          <a:solidFill>
            <a:srgbClr val="98C723"/>
          </a:solidFill>
          <a:ln w="15875" cap="flat" cmpd="sng" algn="ctr">
            <a:solidFill>
              <a:srgbClr val="B77BB4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1600" kern="0">
              <a:solidFill>
                <a:sysClr val="window" lastClr="FFFFFF"/>
              </a:solidFill>
              <a:latin typeface="Century Gothic"/>
              <a:cs typeface="+mn-cs"/>
            </a:endParaRPr>
          </a:p>
        </p:txBody>
      </p:sp>
      <p:sp>
        <p:nvSpPr>
          <p:cNvPr id="27" name="9 CuadroTexto"/>
          <p:cNvSpPr txBox="1"/>
          <p:nvPr/>
        </p:nvSpPr>
        <p:spPr>
          <a:xfrm>
            <a:off x="8610600" y="1743940"/>
            <a:ext cx="18542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3600" b="1" kern="0" smtClean="0">
                <a:solidFill>
                  <a:srgbClr val="002060"/>
                </a:solidFill>
                <a:cs typeface="Arial" charset="0"/>
              </a:rPr>
              <a:t>Have to</a:t>
            </a:r>
            <a:endParaRPr lang="es-CL" sz="3600" b="1" kern="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28" name="12 CuadroTexto"/>
          <p:cNvSpPr txBox="1"/>
          <p:nvPr/>
        </p:nvSpPr>
        <p:spPr>
          <a:xfrm>
            <a:off x="8641080" y="2654153"/>
            <a:ext cx="18542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3600" b="1" kern="0" smtClean="0">
                <a:solidFill>
                  <a:srgbClr val="002060"/>
                </a:solidFill>
                <a:cs typeface="Arial" charset="0"/>
              </a:rPr>
              <a:t>Has to</a:t>
            </a:r>
            <a:endParaRPr lang="es-CL" sz="3600" b="1" kern="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04242" y="2749917"/>
            <a:ext cx="2579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27432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buFont typeface="Wingdings 2" pitchFamily="18" charset="2"/>
              <a:buChar char=""/>
              <a:defRPr/>
            </a:pPr>
            <a:r>
              <a:rPr lang="es-CL" sz="3200" b="1" smtClean="0">
                <a:solidFill>
                  <a:srgbClr val="002060"/>
                </a:solidFill>
                <a:latin typeface="Century Gothic"/>
                <a:cs typeface="+mn-cs"/>
              </a:rPr>
              <a:t>She/ he / it</a:t>
            </a:r>
            <a:endParaRPr lang="es-CL" sz="3200" b="1" dirty="0">
              <a:solidFill>
                <a:srgbClr val="002060"/>
              </a:solidFill>
              <a:latin typeface="Century Gothic"/>
              <a:cs typeface="+mn-cs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1574800" y="3741738"/>
            <a:ext cx="10922000" cy="707886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sz="40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(-) </a:t>
            </a:r>
            <a:r>
              <a:rPr lang="es-ES" sz="4000" b="1" smtClean="0">
                <a:solidFill>
                  <a:srgbClr val="002060"/>
                </a:solidFill>
              </a:rPr>
              <a:t>S + </a:t>
            </a:r>
            <a:r>
              <a:rPr lang="es-ES" sz="4000" b="1" smtClean="0">
                <a:solidFill>
                  <a:srgbClr val="FF0000"/>
                </a:solidFill>
              </a:rPr>
              <a:t>don’t/ doesn’t have to </a:t>
            </a:r>
            <a:r>
              <a:rPr lang="es-ES" sz="4000" b="1" smtClean="0">
                <a:solidFill>
                  <a:srgbClr val="002060"/>
                </a:solidFill>
              </a:rPr>
              <a:t>+ verb + complement </a:t>
            </a:r>
            <a:endParaRPr lang="es-ES" sz="4000" b="1">
              <a:solidFill>
                <a:srgbClr val="00206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82953" y="4672013"/>
            <a:ext cx="3671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27432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buFont typeface="Wingdings 2" pitchFamily="18" charset="2"/>
              <a:buChar char=""/>
              <a:defRPr/>
            </a:pPr>
            <a:r>
              <a:rPr lang="es-CL" sz="3200" b="1" smtClean="0">
                <a:solidFill>
                  <a:srgbClr val="002060"/>
                </a:solidFill>
                <a:latin typeface="Century Gothic"/>
                <a:cs typeface="+mn-cs"/>
              </a:rPr>
              <a:t>I / you/ we / they</a:t>
            </a:r>
            <a:endParaRPr lang="es-CL" sz="3600" b="1" dirty="0">
              <a:solidFill>
                <a:srgbClr val="002060"/>
              </a:solidFill>
              <a:latin typeface="Century Gothic"/>
              <a:cs typeface="+mn-cs"/>
            </a:endParaRPr>
          </a:p>
        </p:txBody>
      </p:sp>
      <p:sp>
        <p:nvSpPr>
          <p:cNvPr id="32" name="9 CuadroTexto"/>
          <p:cNvSpPr txBox="1"/>
          <p:nvPr/>
        </p:nvSpPr>
        <p:spPr>
          <a:xfrm>
            <a:off x="8183553" y="4629150"/>
            <a:ext cx="377983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3600" b="1" kern="0" smtClean="0">
                <a:solidFill>
                  <a:srgbClr val="002060"/>
                </a:solidFill>
                <a:cs typeface="Arial" charset="0"/>
              </a:rPr>
              <a:t>Don’t have to</a:t>
            </a:r>
            <a:endParaRPr lang="es-CL" sz="3600" b="1" kern="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33" name="12 CuadroTexto"/>
          <p:cNvSpPr txBox="1"/>
          <p:nvPr/>
        </p:nvSpPr>
        <p:spPr>
          <a:xfrm>
            <a:off x="8229590" y="5608638"/>
            <a:ext cx="31892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3600" b="1" kern="0" smtClean="0">
                <a:solidFill>
                  <a:srgbClr val="002060"/>
                </a:solidFill>
                <a:cs typeface="Arial" charset="0"/>
              </a:rPr>
              <a:t>Doesn’t have to</a:t>
            </a:r>
            <a:endParaRPr lang="es-CL" sz="3600" b="1" kern="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382953" y="5608638"/>
            <a:ext cx="2579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27432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buFont typeface="Wingdings 2" pitchFamily="18" charset="2"/>
              <a:buChar char=""/>
              <a:defRPr/>
            </a:pPr>
            <a:r>
              <a:rPr lang="es-CL" sz="3200" b="1" smtClean="0">
                <a:solidFill>
                  <a:srgbClr val="002060"/>
                </a:solidFill>
                <a:latin typeface="Century Gothic"/>
                <a:cs typeface="+mn-cs"/>
              </a:rPr>
              <a:t>She/ he / it</a:t>
            </a:r>
            <a:endParaRPr lang="es-CL" sz="3200" b="1" dirty="0">
              <a:solidFill>
                <a:srgbClr val="002060"/>
              </a:solidFill>
              <a:latin typeface="Century Gothic"/>
              <a:cs typeface="+mn-cs"/>
            </a:endParaRPr>
          </a:p>
        </p:txBody>
      </p:sp>
      <p:sp>
        <p:nvSpPr>
          <p:cNvPr id="35" name="3 Flecha derecha"/>
          <p:cNvSpPr/>
          <p:nvPr/>
        </p:nvSpPr>
        <p:spPr>
          <a:xfrm>
            <a:off x="7601659" y="2773214"/>
            <a:ext cx="863600" cy="461665"/>
          </a:xfrm>
          <a:prstGeom prst="rightArrow">
            <a:avLst/>
          </a:prstGeom>
          <a:solidFill>
            <a:srgbClr val="98C723"/>
          </a:solidFill>
          <a:ln w="15875" cap="flat" cmpd="sng" algn="ctr">
            <a:solidFill>
              <a:srgbClr val="B77BB4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1600" kern="0">
              <a:solidFill>
                <a:sysClr val="window" lastClr="FFFFFF"/>
              </a:solidFill>
              <a:latin typeface="Century Gothic"/>
              <a:cs typeface="+mn-cs"/>
            </a:endParaRPr>
          </a:p>
        </p:txBody>
      </p:sp>
      <p:sp>
        <p:nvSpPr>
          <p:cNvPr id="36" name="3 Flecha derecha"/>
          <p:cNvSpPr/>
          <p:nvPr/>
        </p:nvSpPr>
        <p:spPr>
          <a:xfrm>
            <a:off x="7169859" y="4733567"/>
            <a:ext cx="863600" cy="461665"/>
          </a:xfrm>
          <a:prstGeom prst="rightArrow">
            <a:avLst/>
          </a:prstGeom>
          <a:solidFill>
            <a:srgbClr val="98C723"/>
          </a:solidFill>
          <a:ln w="15875" cap="flat" cmpd="sng" algn="ctr">
            <a:solidFill>
              <a:srgbClr val="B77BB4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1600" kern="0">
              <a:solidFill>
                <a:sysClr val="window" lastClr="FFFFFF"/>
              </a:solidFill>
              <a:latin typeface="Century Gothic"/>
              <a:cs typeface="+mn-cs"/>
            </a:endParaRPr>
          </a:p>
        </p:txBody>
      </p:sp>
      <p:sp>
        <p:nvSpPr>
          <p:cNvPr id="37" name="3 Flecha derecha"/>
          <p:cNvSpPr/>
          <p:nvPr/>
        </p:nvSpPr>
        <p:spPr>
          <a:xfrm>
            <a:off x="7236823" y="5670192"/>
            <a:ext cx="863600" cy="461665"/>
          </a:xfrm>
          <a:prstGeom prst="rightArrow">
            <a:avLst/>
          </a:prstGeom>
          <a:solidFill>
            <a:srgbClr val="98C723"/>
          </a:solidFill>
          <a:ln w="15875" cap="flat" cmpd="sng" algn="ctr">
            <a:solidFill>
              <a:srgbClr val="B77BB4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1600" kern="0">
              <a:solidFill>
                <a:sysClr val="window" lastClr="FFFFFF"/>
              </a:solidFill>
              <a:latin typeface="Century Gothic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6" grpId="0" animBg="1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8 CuadroTexto"/>
          <p:cNvSpPr txBox="1"/>
          <p:nvPr/>
        </p:nvSpPr>
        <p:spPr>
          <a:xfrm>
            <a:off x="2587625" y="501650"/>
            <a:ext cx="8999538" cy="7080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000" b="1" kern="0" smtClean="0">
                <a:solidFill>
                  <a:srgbClr val="002060"/>
                </a:solidFill>
                <a:cs typeface="Arial" charset="0"/>
              </a:rPr>
              <a:t>(?) Do/does</a:t>
            </a:r>
            <a:r>
              <a:rPr lang="es-ES" sz="3600" b="1" kern="0" smtClean="0">
                <a:solidFill>
                  <a:srgbClr val="002060"/>
                </a:solidFill>
                <a:cs typeface="Arial" charset="0"/>
              </a:rPr>
              <a:t> + s + have to + complement?</a:t>
            </a:r>
            <a:endParaRPr lang="es-ES" sz="3600" b="1" kern="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6" name="4 CuadroTexto"/>
          <p:cNvSpPr txBox="1"/>
          <p:nvPr/>
        </p:nvSpPr>
        <p:spPr>
          <a:xfrm>
            <a:off x="6229350" y="1582738"/>
            <a:ext cx="5810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3600" b="1" kern="0" smtClean="0">
                <a:solidFill>
                  <a:srgbClr val="002060"/>
                </a:solidFill>
                <a:cs typeface="Arial" charset="0"/>
              </a:rPr>
              <a:t>I/ you/ we/ they have to…?</a:t>
            </a:r>
            <a:endParaRPr lang="es-CL" sz="3600" b="1" kern="0" dirty="0">
              <a:solidFill>
                <a:srgbClr val="002060"/>
              </a:solidFill>
              <a:cs typeface="Arial" charset="0"/>
            </a:endParaRPr>
          </a:p>
        </p:txBody>
      </p:sp>
      <p:sp>
        <p:nvSpPr>
          <p:cNvPr id="17" name="6 CuadroTexto"/>
          <p:cNvSpPr txBox="1"/>
          <p:nvPr/>
        </p:nvSpPr>
        <p:spPr>
          <a:xfrm>
            <a:off x="6337300" y="2630488"/>
            <a:ext cx="503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sz="3600" b="1" kern="0" smtClean="0">
                <a:solidFill>
                  <a:srgbClr val="002060"/>
                </a:solidFill>
                <a:cs typeface="Arial" charset="0"/>
              </a:rPr>
              <a:t>He/ she/ it have to…?</a:t>
            </a:r>
            <a:endParaRPr lang="es-CL" sz="3600" b="1" kern="0" dirty="0">
              <a:solidFill>
                <a:srgbClr val="002060"/>
              </a:solidFill>
              <a:cs typeface="Arial" charset="0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438" y="3832225"/>
            <a:ext cx="19494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5"/>
          <p:cNvSpPr txBox="1">
            <a:spLocks noChangeArrowheads="1"/>
          </p:cNvSpPr>
          <p:nvPr/>
        </p:nvSpPr>
        <p:spPr bwMode="auto">
          <a:xfrm>
            <a:off x="838200" y="3522663"/>
            <a:ext cx="1760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FF0000"/>
                </a:solidFill>
                <a:latin typeface="Comic Sans MS" pitchFamily="66" charset="0"/>
              </a:rPr>
              <a:t>NOTE</a:t>
            </a:r>
            <a:r>
              <a:rPr lang="en-US" sz="3600" b="1">
                <a:solidFill>
                  <a:srgbClr val="FF0000"/>
                </a:solidFill>
                <a:latin typeface="Comic Sans MS" pitchFamily="66" charset="0"/>
              </a:rPr>
              <a:t>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3375" y="4524375"/>
            <a:ext cx="6927850" cy="141577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000" b="1">
                <a:solidFill>
                  <a:srgbClr val="002060"/>
                </a:solidFill>
                <a:latin typeface="+mj-lt"/>
                <a:cs typeface="Arial" charset="0"/>
              </a:rPr>
              <a:t>Don’t contract </a:t>
            </a:r>
            <a:r>
              <a:rPr lang="en-US" sz="4000" b="1">
                <a:solidFill>
                  <a:srgbClr val="FF0000"/>
                </a:solidFill>
                <a:latin typeface="+mj-lt"/>
                <a:cs typeface="Arial" charset="0"/>
              </a:rPr>
              <a:t>have</a:t>
            </a:r>
            <a:r>
              <a:rPr lang="en-US" sz="4000" b="1">
                <a:solidFill>
                  <a:srgbClr val="002060"/>
                </a:solidFill>
                <a:latin typeface="+mj-lt"/>
                <a:cs typeface="Arial" charset="0"/>
              </a:rPr>
              <a:t> or </a:t>
            </a:r>
            <a:r>
              <a:rPr lang="en-US" sz="4000" b="1">
                <a:solidFill>
                  <a:srgbClr val="FF0000"/>
                </a:solidFill>
                <a:latin typeface="+mj-lt"/>
                <a:cs typeface="Arial" charset="0"/>
              </a:rPr>
              <a:t>has.</a:t>
            </a:r>
          </a:p>
          <a:p>
            <a:pPr>
              <a:spcBef>
                <a:spcPts val="1200"/>
              </a:spcBef>
              <a:defRPr/>
            </a:pPr>
            <a:r>
              <a:rPr lang="en-US" sz="3600" b="1" i="1">
                <a:solidFill>
                  <a:srgbClr val="00B050"/>
                </a:solidFill>
                <a:latin typeface="+mj-lt"/>
                <a:cs typeface="Arial" charset="0"/>
              </a:rPr>
              <a:t>   Ex: I have to go. NOT </a:t>
            </a:r>
            <a:r>
              <a:rPr lang="en-US" sz="3600" b="1" i="1" strike="sngStrike">
                <a:solidFill>
                  <a:srgbClr val="00B050"/>
                </a:solidFill>
                <a:latin typeface="+mj-lt"/>
                <a:cs typeface="Arial" charset="0"/>
              </a:rPr>
              <a:t>I’ve to go</a:t>
            </a:r>
          </a:p>
        </p:txBody>
      </p:sp>
      <p:sp>
        <p:nvSpPr>
          <p:cNvPr id="23" name="3 Flecha derecha"/>
          <p:cNvSpPr/>
          <p:nvPr/>
        </p:nvSpPr>
        <p:spPr>
          <a:xfrm>
            <a:off x="4962525" y="1705848"/>
            <a:ext cx="863600" cy="461665"/>
          </a:xfrm>
          <a:prstGeom prst="rightArrow">
            <a:avLst/>
          </a:prstGeom>
          <a:solidFill>
            <a:srgbClr val="98C723"/>
          </a:solidFill>
          <a:ln w="15875" cap="flat" cmpd="sng" algn="ctr">
            <a:solidFill>
              <a:srgbClr val="B77BB4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1600" kern="0">
              <a:solidFill>
                <a:sysClr val="window" lastClr="FFFFFF"/>
              </a:solidFill>
              <a:latin typeface="Century Gothic"/>
              <a:cs typeface="+mn-cs"/>
            </a:endParaRPr>
          </a:p>
        </p:txBody>
      </p:sp>
      <p:sp>
        <p:nvSpPr>
          <p:cNvPr id="24" name="3 Flecha derecha"/>
          <p:cNvSpPr/>
          <p:nvPr/>
        </p:nvSpPr>
        <p:spPr>
          <a:xfrm>
            <a:off x="4962525" y="2753598"/>
            <a:ext cx="863600" cy="461665"/>
          </a:xfrm>
          <a:prstGeom prst="rightArrow">
            <a:avLst/>
          </a:prstGeom>
          <a:solidFill>
            <a:srgbClr val="98C723"/>
          </a:solidFill>
          <a:ln w="15875" cap="flat" cmpd="sng" algn="ctr">
            <a:solidFill>
              <a:srgbClr val="B77BB4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 sz="1600" kern="0">
              <a:solidFill>
                <a:sysClr val="window" lastClr="FFFFFF"/>
              </a:solidFill>
              <a:latin typeface="Century Gothic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56435" y="1683129"/>
            <a:ext cx="1077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27432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buFont typeface="Wingdings 2" pitchFamily="18" charset="2"/>
              <a:buChar char=""/>
              <a:defRPr/>
            </a:pPr>
            <a:r>
              <a:rPr lang="es-CL" sz="3200" b="1" smtClean="0">
                <a:solidFill>
                  <a:srgbClr val="002060"/>
                </a:solidFill>
                <a:latin typeface="Century Gothic"/>
              </a:rPr>
              <a:t>Do</a:t>
            </a:r>
            <a:endParaRPr lang="es-CL" sz="3600" b="1" dirty="0">
              <a:solidFill>
                <a:srgbClr val="002060"/>
              </a:solidFill>
              <a:latin typeface="Century Gothic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42822" y="2753598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27432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buFont typeface="Wingdings 2" pitchFamily="18" charset="2"/>
              <a:buChar char=""/>
              <a:defRPr/>
            </a:pPr>
            <a:r>
              <a:rPr lang="es-CL" sz="3200" b="1" smtClean="0">
                <a:solidFill>
                  <a:srgbClr val="002060"/>
                </a:solidFill>
                <a:latin typeface="Century Gothic"/>
              </a:rPr>
              <a:t>Does</a:t>
            </a:r>
            <a:endParaRPr lang="es-CL" sz="3600" b="1" dirty="0">
              <a:solidFill>
                <a:srgbClr val="002060"/>
              </a:solid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21" grpId="0"/>
      <p:bldP spid="23" grpId="0" animBg="1"/>
      <p:bldP spid="24" grpId="0" animBg="1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43200" y="141288"/>
            <a:ext cx="80772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n-US" sz="4400" b="1">
                <a:solidFill>
                  <a:srgbClr val="002060"/>
                </a:solidFill>
                <a:latin typeface="Arial Black" pitchFamily="34" charset="0"/>
              </a:rPr>
              <a:t>Uses </a:t>
            </a:r>
            <a:r>
              <a:rPr lang="en-US" sz="4400" b="1">
                <a:solidFill>
                  <a:srgbClr val="002060"/>
                </a:solidFill>
                <a:latin typeface="Arial Black" pitchFamily="34" charset="0"/>
                <a:cs typeface="Times New Roman" pitchFamily="18" charset="0"/>
              </a:rPr>
              <a:t>of must, mustn’t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200" y="1524000"/>
            <a:ext cx="48006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600" b="1">
                <a:solidFill>
                  <a:srgbClr val="0070C0"/>
                </a:solidFill>
              </a:rPr>
              <a:t>Use </a:t>
            </a:r>
            <a:r>
              <a:rPr lang="en-US" sz="3600" b="1" i="1">
                <a:solidFill>
                  <a:srgbClr val="FF0000"/>
                </a:solidFill>
              </a:rPr>
              <a:t>must</a:t>
            </a:r>
            <a:r>
              <a:rPr lang="en-US" sz="3600" b="1" i="1">
                <a:solidFill>
                  <a:srgbClr val="0070C0"/>
                </a:solidFill>
              </a:rPr>
              <a:t> + </a:t>
            </a:r>
            <a:r>
              <a:rPr lang="en-US" sz="3600" b="1" i="1">
                <a:solidFill>
                  <a:srgbClr val="FF0000"/>
                </a:solidFill>
              </a:rPr>
              <a:t>infinitive</a:t>
            </a:r>
            <a:r>
              <a:rPr lang="en-US" sz="3600" b="1" i="1">
                <a:solidFill>
                  <a:srgbClr val="0070C0"/>
                </a:solidFill>
              </a:rPr>
              <a:t> </a:t>
            </a:r>
            <a:r>
              <a:rPr lang="en-US" sz="3600" b="1">
                <a:solidFill>
                  <a:srgbClr val="0070C0"/>
                </a:solidFill>
              </a:rPr>
              <a:t>to talk about rules and obligations.</a:t>
            </a:r>
          </a:p>
        </p:txBody>
      </p:sp>
      <p:sp>
        <p:nvSpPr>
          <p:cNvPr id="11" name="6 Rectángulo redondeado"/>
          <p:cNvSpPr/>
          <p:nvPr/>
        </p:nvSpPr>
        <p:spPr>
          <a:xfrm>
            <a:off x="5105400" y="935702"/>
            <a:ext cx="8352928" cy="5472608"/>
          </a:xfrm>
          <a:prstGeom prst="roundRect">
            <a:avLst>
              <a:gd name="adj" fmla="val 9875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2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2376488"/>
            <a:ext cx="1874838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4 Llamada ovalada"/>
          <p:cNvSpPr/>
          <p:nvPr/>
        </p:nvSpPr>
        <p:spPr>
          <a:xfrm>
            <a:off x="6905600" y="1295742"/>
            <a:ext cx="3600400" cy="1872208"/>
          </a:xfrm>
          <a:prstGeom prst="wedgeEllipseCallout">
            <a:avLst>
              <a:gd name="adj1" fmla="val -49246"/>
              <a:gd name="adj2" fmla="val 55416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4000" b="1" dirty="0" err="1">
                <a:solidFill>
                  <a:schemeClr val="tx1"/>
                </a:solidFill>
              </a:rPr>
              <a:t>You</a:t>
            </a:r>
            <a:r>
              <a:rPr lang="es-ES_tradnl" sz="4000" b="1" dirty="0">
                <a:solidFill>
                  <a:schemeClr val="tx1"/>
                </a:solidFill>
              </a:rPr>
              <a:t> </a:t>
            </a:r>
            <a:r>
              <a:rPr lang="es-ES_tradnl" sz="4800" b="1" dirty="0" err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</a:t>
            </a:r>
            <a:r>
              <a:rPr lang="es-ES_tradnl" sz="4800" b="1" dirty="0">
                <a:solidFill>
                  <a:srgbClr val="00B050"/>
                </a:solidFill>
              </a:rPr>
              <a:t> </a:t>
            </a:r>
            <a:r>
              <a:rPr lang="es-ES_tradnl" sz="4000" b="1" dirty="0">
                <a:solidFill>
                  <a:schemeClr val="tx1"/>
                </a:solidFill>
              </a:rPr>
              <a:t>stop </a:t>
            </a:r>
            <a:r>
              <a:rPr lang="es-ES_tradnl" sz="4000" b="1" dirty="0" err="1">
                <a:solidFill>
                  <a:schemeClr val="tx1"/>
                </a:solidFill>
              </a:rPr>
              <a:t>here</a:t>
            </a:r>
            <a:r>
              <a:rPr lang="es-ES_tradnl" sz="4000" b="1" dirty="0">
                <a:solidFill>
                  <a:schemeClr val="tx1"/>
                </a:solidFill>
              </a:rPr>
              <a:t>.</a:t>
            </a:r>
            <a:endParaRPr lang="es-ES" sz="4000" b="1" dirty="0">
              <a:solidFill>
                <a:schemeClr val="tx1"/>
              </a:solidFill>
            </a:endParaRPr>
          </a:p>
        </p:txBody>
      </p:sp>
      <p:pic>
        <p:nvPicPr>
          <p:cNvPr id="14" name="Picture 2" descr="http://l.rgbimg.com/cache1nDHZL/users/m/mz/mzacha/600/mhitC3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75" y="944563"/>
            <a:ext cx="2078038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7 Llamada ovalada"/>
          <p:cNvSpPr/>
          <p:nvPr/>
        </p:nvSpPr>
        <p:spPr>
          <a:xfrm>
            <a:off x="7553672" y="4176062"/>
            <a:ext cx="5043514" cy="2088232"/>
          </a:xfrm>
          <a:prstGeom prst="wedgeEllipseCallout">
            <a:avLst>
              <a:gd name="adj1" fmla="val -54969"/>
              <a:gd name="adj2" fmla="val -8285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4000" b="1" dirty="0" err="1">
                <a:solidFill>
                  <a:schemeClr val="tx1"/>
                </a:solidFill>
              </a:rPr>
              <a:t>You</a:t>
            </a:r>
            <a:r>
              <a:rPr lang="es-ES_tradnl" sz="4000" b="1" dirty="0">
                <a:solidFill>
                  <a:schemeClr val="tx1"/>
                </a:solidFill>
              </a:rPr>
              <a:t> </a:t>
            </a:r>
            <a:r>
              <a:rPr lang="es-ES_tradnl" sz="4800" b="1" dirty="0" err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mustn’t</a:t>
            </a:r>
            <a:r>
              <a:rPr lang="es-ES_tradnl" sz="4800" b="1" dirty="0">
                <a:solidFill>
                  <a:srgbClr val="00B050"/>
                </a:solidFill>
              </a:rPr>
              <a:t> </a:t>
            </a:r>
            <a:r>
              <a:rPr lang="es-ES_tradnl" sz="4000" b="1" dirty="0" err="1">
                <a:solidFill>
                  <a:schemeClr val="tx1"/>
                </a:solidFill>
              </a:rPr>
              <a:t>cross</a:t>
            </a:r>
            <a:r>
              <a:rPr lang="es-ES_tradnl" sz="4000" b="1" dirty="0">
                <a:solidFill>
                  <a:schemeClr val="tx1"/>
                </a:solidFill>
              </a:rPr>
              <a:t> </a:t>
            </a:r>
            <a:r>
              <a:rPr lang="es-ES_tradnl" sz="4000" b="1" dirty="0" err="1">
                <a:solidFill>
                  <a:schemeClr val="tx1"/>
                </a:solidFill>
              </a:rPr>
              <a:t>the</a:t>
            </a:r>
            <a:r>
              <a:rPr lang="es-ES_tradnl" sz="4000" b="1" dirty="0">
                <a:solidFill>
                  <a:schemeClr val="tx1"/>
                </a:solidFill>
              </a:rPr>
              <a:t> </a:t>
            </a:r>
            <a:r>
              <a:rPr lang="es-ES_tradnl" sz="4000" b="1" dirty="0" err="1">
                <a:solidFill>
                  <a:schemeClr val="tx1"/>
                </a:solidFill>
              </a:rPr>
              <a:t>street</a:t>
            </a:r>
            <a:r>
              <a:rPr lang="es-ES_tradnl" sz="4000" b="1" dirty="0">
                <a:solidFill>
                  <a:schemeClr val="tx1"/>
                </a:solidFill>
              </a:rPr>
              <a:t> </a:t>
            </a:r>
            <a:r>
              <a:rPr lang="es-ES_tradnl" sz="4000" b="1" dirty="0" err="1">
                <a:solidFill>
                  <a:schemeClr val="tx1"/>
                </a:solidFill>
              </a:rPr>
              <a:t>now</a:t>
            </a:r>
            <a:r>
              <a:rPr lang="es-ES_tradnl" sz="4000" b="1" dirty="0">
                <a:solidFill>
                  <a:schemeClr val="tx1"/>
                </a:solidFill>
              </a:rPr>
              <a:t>.</a:t>
            </a:r>
            <a:endParaRPr lang="es-E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8438" y="214313"/>
            <a:ext cx="13487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71500" indent="-571500" algn="just">
              <a:buFont typeface="Wingdings" pitchFamily="2" charset="2"/>
              <a:buChar char="Ø"/>
            </a:pPr>
            <a:r>
              <a:rPr lang="en-US" sz="3600" b="1" i="1">
                <a:solidFill>
                  <a:srgbClr val="FF0000"/>
                </a:solidFill>
              </a:rPr>
              <a:t>Must</a:t>
            </a:r>
            <a:r>
              <a:rPr lang="en-US" sz="3600" b="1">
                <a:solidFill>
                  <a:srgbClr val="0070C0"/>
                </a:solidFill>
              </a:rPr>
              <a:t> and </a:t>
            </a:r>
            <a:r>
              <a:rPr lang="en-US" sz="3600" b="1" i="1">
                <a:solidFill>
                  <a:srgbClr val="FF0000"/>
                </a:solidFill>
              </a:rPr>
              <a:t>mustn’t</a:t>
            </a:r>
            <a:r>
              <a:rPr lang="en-US" sz="3600" b="1">
                <a:solidFill>
                  <a:srgbClr val="0070C0"/>
                </a:solidFill>
              </a:rPr>
              <a:t> are the same for all persons. It </a:t>
            </a:r>
            <a:r>
              <a:rPr lang="en-US" sz="3600" b="1" i="1">
                <a:solidFill>
                  <a:srgbClr val="FF0000"/>
                </a:solidFill>
              </a:rPr>
              <a:t>is not </a:t>
            </a:r>
            <a:r>
              <a:rPr lang="en-US" sz="3600" b="1">
                <a:solidFill>
                  <a:srgbClr val="0070C0"/>
                </a:solidFill>
              </a:rPr>
              <a:t>often used in questions (have to is more common).</a:t>
            </a:r>
          </a:p>
        </p:txBody>
      </p:sp>
      <p:sp>
        <p:nvSpPr>
          <p:cNvPr id="14" name="6 Rectángulo redondeado"/>
          <p:cNvSpPr/>
          <p:nvPr/>
        </p:nvSpPr>
        <p:spPr>
          <a:xfrm>
            <a:off x="308903" y="1633384"/>
            <a:ext cx="6499945" cy="4823208"/>
          </a:xfrm>
          <a:prstGeom prst="roundRect">
            <a:avLst>
              <a:gd name="adj" fmla="val 9875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5" name="4 Llamada ovalada"/>
          <p:cNvSpPr/>
          <p:nvPr/>
        </p:nvSpPr>
        <p:spPr>
          <a:xfrm>
            <a:off x="2432830" y="1828800"/>
            <a:ext cx="2865120" cy="1741935"/>
          </a:xfrm>
          <a:prstGeom prst="wedgeEllipseCallout">
            <a:avLst>
              <a:gd name="adj1" fmla="val -67655"/>
              <a:gd name="adj2" fmla="val 7562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3200" b="1" dirty="0" err="1">
                <a:solidFill>
                  <a:schemeClr val="tx1"/>
                </a:solidFill>
              </a:rPr>
              <a:t>She</a:t>
            </a:r>
            <a:r>
              <a:rPr lang="es-ES_tradnl" sz="3200" b="1" dirty="0">
                <a:solidFill>
                  <a:schemeClr val="tx1"/>
                </a:solidFill>
              </a:rPr>
              <a:t> </a:t>
            </a:r>
            <a:r>
              <a:rPr lang="es-ES_tradnl" sz="4000" b="1" dirty="0" err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</a:t>
            </a:r>
            <a:r>
              <a:rPr lang="es-ES_tradnl" sz="4000" b="1" dirty="0">
                <a:solidFill>
                  <a:srgbClr val="00B050"/>
                </a:solidFill>
              </a:rPr>
              <a:t> </a:t>
            </a:r>
            <a:r>
              <a:rPr lang="es-ES_tradnl" sz="3200" b="1" dirty="0" err="1">
                <a:solidFill>
                  <a:schemeClr val="tx1"/>
                </a:solidFill>
              </a:rPr>
              <a:t>wear</a:t>
            </a:r>
            <a:r>
              <a:rPr lang="es-ES_tradnl" sz="3200" b="1" dirty="0">
                <a:solidFill>
                  <a:schemeClr val="tx1"/>
                </a:solidFill>
              </a:rPr>
              <a:t> a </a:t>
            </a:r>
            <a:r>
              <a:rPr lang="es-ES_tradnl" sz="3200" b="1" dirty="0" err="1">
                <a:solidFill>
                  <a:schemeClr val="tx1"/>
                </a:solidFill>
              </a:rPr>
              <a:t>helmet</a:t>
            </a:r>
            <a:r>
              <a:rPr lang="es-ES_tradnl" sz="3200" b="1" dirty="0">
                <a:solidFill>
                  <a:schemeClr val="tx1"/>
                </a:solidFill>
              </a:rPr>
              <a:t>.</a:t>
            </a:r>
            <a:endParaRPr lang="es-ES" sz="3200" b="1" dirty="0">
              <a:solidFill>
                <a:schemeClr val="tx1"/>
              </a:solidFill>
            </a:endParaRPr>
          </a:p>
        </p:txBody>
      </p:sp>
      <p:pic>
        <p:nvPicPr>
          <p:cNvPr id="16" name="Picture 2" descr="http://gallery.oneindia.in/ph-big/2012/08/a-yash-chopra-romance_134509021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7" t="8742" r="34891" b="10640"/>
          <a:stretch/>
        </p:blipFill>
        <p:spPr bwMode="auto">
          <a:xfrm>
            <a:off x="4495800" y="3023596"/>
            <a:ext cx="2313048" cy="3383048"/>
          </a:xfrm>
          <a:prstGeom prst="rect">
            <a:avLst/>
          </a:prstGeom>
          <a:noFill/>
          <a:effectLst>
            <a:glow rad="25400">
              <a:schemeClr val="tx1">
                <a:alpha val="6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3289300"/>
            <a:ext cx="299720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6 Rectángulo redondeado"/>
          <p:cNvSpPr/>
          <p:nvPr/>
        </p:nvSpPr>
        <p:spPr>
          <a:xfrm>
            <a:off x="7086600" y="1633385"/>
            <a:ext cx="6248400" cy="4773260"/>
          </a:xfrm>
          <a:prstGeom prst="roundRect">
            <a:avLst>
              <a:gd name="adj" fmla="val 9875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19" name="Picture 2" descr="http://www.uni.edu/becker/school_homewor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468688"/>
            <a:ext cx="2592388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4 Llamada ovalada"/>
          <p:cNvSpPr/>
          <p:nvPr/>
        </p:nvSpPr>
        <p:spPr>
          <a:xfrm>
            <a:off x="8229600" y="1981200"/>
            <a:ext cx="3886200" cy="1193351"/>
          </a:xfrm>
          <a:prstGeom prst="wedgeEllipseCallout">
            <a:avLst>
              <a:gd name="adj1" fmla="val 28617"/>
              <a:gd name="adj2" fmla="val 87142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2800" b="1" dirty="0">
                <a:solidFill>
                  <a:schemeClr val="tx1"/>
                </a:solidFill>
              </a:rPr>
              <a:t>He </a:t>
            </a:r>
            <a:r>
              <a:rPr lang="es-ES_tradnl" sz="3600" b="1" dirty="0" err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</a:t>
            </a:r>
            <a:r>
              <a:rPr lang="es-ES_tradnl" sz="3600" b="1" dirty="0">
                <a:solidFill>
                  <a:srgbClr val="00B050"/>
                </a:solidFill>
              </a:rPr>
              <a:t> </a:t>
            </a:r>
            <a:r>
              <a:rPr lang="es-ES_tradnl" sz="2800" b="1" dirty="0">
                <a:solidFill>
                  <a:schemeClr val="tx1"/>
                </a:solidFill>
              </a:rPr>
              <a:t>do </a:t>
            </a:r>
            <a:r>
              <a:rPr lang="es-ES_tradnl" sz="2800" b="1" dirty="0" err="1">
                <a:solidFill>
                  <a:schemeClr val="tx1"/>
                </a:solidFill>
              </a:rPr>
              <a:t>his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homework</a:t>
            </a:r>
            <a:r>
              <a:rPr lang="es-ES_tradnl" sz="2800" b="1" dirty="0">
                <a:solidFill>
                  <a:schemeClr val="tx1"/>
                </a:solidFill>
              </a:rPr>
              <a:t>.</a:t>
            </a:r>
            <a:endParaRPr lang="es-ES" sz="2800" b="1" dirty="0">
              <a:solidFill>
                <a:schemeClr val="tx1"/>
              </a:solidFill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0410825" y="3113088"/>
            <a:ext cx="2771775" cy="32940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8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5 Rectángulo redondeado"/>
          <p:cNvSpPr/>
          <p:nvPr/>
        </p:nvSpPr>
        <p:spPr>
          <a:xfrm>
            <a:off x="7010400" y="1371601"/>
            <a:ext cx="6019800" cy="4739641"/>
          </a:xfrm>
          <a:prstGeom prst="roundRect">
            <a:avLst>
              <a:gd name="adj" fmla="val 9875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6" name="4 Llamada ovalada"/>
          <p:cNvSpPr/>
          <p:nvPr/>
        </p:nvSpPr>
        <p:spPr>
          <a:xfrm>
            <a:off x="8860061" y="2108604"/>
            <a:ext cx="3929907" cy="1598888"/>
          </a:xfrm>
          <a:prstGeom prst="wedgeEllipseCallout">
            <a:avLst>
              <a:gd name="adj1" fmla="val -47511"/>
              <a:gd name="adj2" fmla="val 6645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2800" b="1" dirty="0" err="1">
                <a:solidFill>
                  <a:schemeClr val="tx1"/>
                </a:solidFill>
              </a:rPr>
              <a:t>You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mustn’t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touch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the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ball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with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your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hands</a:t>
            </a:r>
            <a:endParaRPr lang="es-ES" sz="2800" b="1" dirty="0">
              <a:solidFill>
                <a:schemeClr val="tx1"/>
              </a:solidFill>
            </a:endParaRPr>
          </a:p>
        </p:txBody>
      </p:sp>
      <p:pic>
        <p:nvPicPr>
          <p:cNvPr id="17" name="Picture 2" descr="http://www.burysports.co.uk/111-154-thickbox/complete-referee-football-k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5" t="13663" r="24435" b="14375"/>
          <a:stretch>
            <a:fillRect/>
          </a:stretch>
        </p:blipFill>
        <p:spPr bwMode="auto">
          <a:xfrm>
            <a:off x="6853238" y="3267075"/>
            <a:ext cx="2006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://1.bp.blogspot.com/_v5zAkZW9808/TBRo-ahl7-I/AAAAAAAACIY/rmB5QqnQPa8/s1600/mural_futbolist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39413" y="4037013"/>
            <a:ext cx="2432050" cy="207486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6 Rectángulo redondeado"/>
          <p:cNvSpPr/>
          <p:nvPr/>
        </p:nvSpPr>
        <p:spPr>
          <a:xfrm>
            <a:off x="685800" y="1371601"/>
            <a:ext cx="5951220" cy="4768630"/>
          </a:xfrm>
          <a:prstGeom prst="roundRect">
            <a:avLst>
              <a:gd name="adj" fmla="val 9875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0" name="4 Llamada ovalada"/>
          <p:cNvSpPr/>
          <p:nvPr/>
        </p:nvSpPr>
        <p:spPr>
          <a:xfrm>
            <a:off x="1155616" y="2389255"/>
            <a:ext cx="4010744" cy="982097"/>
          </a:xfrm>
          <a:prstGeom prst="wedgeEllipseCallout">
            <a:avLst>
              <a:gd name="adj1" fmla="val 32053"/>
              <a:gd name="adj2" fmla="val 8942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_tradnl" sz="2800" b="1" dirty="0">
                <a:solidFill>
                  <a:schemeClr val="tx1"/>
                </a:solidFill>
              </a:rPr>
              <a:t>He </a:t>
            </a:r>
            <a:r>
              <a:rPr lang="es-ES_tradnl" sz="3200" b="1" dirty="0" err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mustn’t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kick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the</a:t>
            </a:r>
            <a:r>
              <a:rPr lang="es-ES_tradnl" sz="2800" b="1" dirty="0">
                <a:solidFill>
                  <a:schemeClr val="tx1"/>
                </a:solidFill>
              </a:rPr>
              <a:t> </a:t>
            </a:r>
            <a:r>
              <a:rPr lang="es-ES_tradnl" sz="2800" b="1" dirty="0" err="1">
                <a:solidFill>
                  <a:schemeClr val="tx1"/>
                </a:solidFill>
              </a:rPr>
              <a:t>ball</a:t>
            </a:r>
            <a:r>
              <a:rPr lang="es-ES_tradnl" sz="2800" b="1" dirty="0">
                <a:solidFill>
                  <a:schemeClr val="tx1"/>
                </a:solidFill>
              </a:rPr>
              <a:t>.</a:t>
            </a:r>
            <a:endParaRPr lang="es-ES" sz="2800" b="1" dirty="0">
              <a:solidFill>
                <a:schemeClr val="tx1"/>
              </a:solidFill>
            </a:endParaRPr>
          </a:p>
        </p:txBody>
      </p:sp>
      <p:pic>
        <p:nvPicPr>
          <p:cNvPr id="21" name="Picture 2" descr="http://www.sportaboutequipment.com/images/imagecache/352x400_K18VNUM%5b1%5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3138488"/>
            <a:ext cx="1730375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http://www2.picturepush.com/photo/a/3839765/480/Sports-Renders/Derrick-Rose.png?v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3694113"/>
            <a:ext cx="1665288" cy="252730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1155700" y="322263"/>
            <a:ext cx="1203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600" b="1">
                <a:solidFill>
                  <a:srgbClr val="0070C0"/>
                </a:solidFill>
              </a:rPr>
              <a:t>Use </a:t>
            </a:r>
            <a:r>
              <a:rPr lang="en-US" sz="3600" b="1" i="1">
                <a:solidFill>
                  <a:srgbClr val="FF0000"/>
                </a:solidFill>
              </a:rPr>
              <a:t>mustn’t</a:t>
            </a:r>
            <a:r>
              <a:rPr lang="en-US" sz="3600" b="1" i="1">
                <a:solidFill>
                  <a:srgbClr val="0070C0"/>
                </a:solidFill>
              </a:rPr>
              <a:t> + </a:t>
            </a:r>
            <a:r>
              <a:rPr lang="en-US" sz="3600" b="1" i="1">
                <a:solidFill>
                  <a:srgbClr val="FF0000"/>
                </a:solidFill>
              </a:rPr>
              <a:t>infinitive</a:t>
            </a:r>
            <a:r>
              <a:rPr lang="en-US" sz="3600" b="1" i="1">
                <a:solidFill>
                  <a:srgbClr val="0070C0"/>
                </a:solidFill>
              </a:rPr>
              <a:t> </a:t>
            </a:r>
            <a:r>
              <a:rPr lang="en-US" sz="3600" b="1">
                <a:solidFill>
                  <a:srgbClr val="0070C0"/>
                </a:solidFill>
              </a:rPr>
              <a:t>to say something is </a:t>
            </a:r>
            <a:r>
              <a:rPr lang="en-US" sz="3600" b="1" i="1">
                <a:solidFill>
                  <a:srgbClr val="0070C0"/>
                </a:solidFill>
              </a:rPr>
              <a:t>prohibited.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07720" y="2384425"/>
            <a:ext cx="2087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4000" b="1" u="sng">
                <a:solidFill>
                  <a:srgbClr val="002060"/>
                </a:solidFill>
                <a:latin typeface="+mj-lt"/>
              </a:rPr>
              <a:t>FORMS: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962400" y="2819400"/>
            <a:ext cx="5105400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sz="4400" b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(+)   S + </a:t>
            </a:r>
            <a:r>
              <a:rPr lang="en-US" sz="4400" b="1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must</a:t>
            </a:r>
            <a:r>
              <a:rPr lang="en-US" sz="4400" b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+ V</a:t>
            </a:r>
          </a:p>
          <a:p>
            <a:pPr eaLnBrk="1" hangingPunct="1">
              <a:spcAft>
                <a:spcPts val="1200"/>
              </a:spcAft>
              <a:defRPr/>
            </a:pPr>
            <a:r>
              <a:rPr lang="en-US" sz="4400" b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(-)    S +  </a:t>
            </a:r>
            <a:r>
              <a:rPr lang="en-US" sz="4400" b="1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must not</a:t>
            </a:r>
            <a:r>
              <a:rPr lang="en-US" sz="4400" b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+ V</a:t>
            </a:r>
          </a:p>
          <a:p>
            <a:pPr eaLnBrk="1" hangingPunct="1">
              <a:spcAft>
                <a:spcPts val="1200"/>
              </a:spcAft>
              <a:defRPr/>
            </a:pPr>
            <a:r>
              <a:rPr lang="en-US" sz="4400" b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            (= mustn’t)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38200" y="457200"/>
            <a:ext cx="121158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457200" indent="-457200" algn="just" eaLnBrk="1" hangingPunct="1">
              <a:buFont typeface="Wingdings" pitchFamily="2" charset="2"/>
              <a:buChar char="Ø"/>
              <a:defRPr/>
            </a:pPr>
            <a:r>
              <a:rPr lang="en-US" sz="4400" b="1" smtClean="0">
                <a:solidFill>
                  <a:srgbClr val="0070C0"/>
                </a:solidFill>
              </a:rPr>
              <a:t>You can use </a:t>
            </a:r>
            <a:r>
              <a:rPr lang="en-US" sz="4400" b="1" i="1" smtClean="0">
                <a:solidFill>
                  <a:srgbClr val="FF0000"/>
                </a:solidFill>
              </a:rPr>
              <a:t>mustn’t</a:t>
            </a:r>
            <a:r>
              <a:rPr lang="en-US" sz="4400" b="1" smtClean="0">
                <a:solidFill>
                  <a:srgbClr val="0070C0"/>
                </a:solidFill>
              </a:rPr>
              <a:t> or </a:t>
            </a:r>
            <a:r>
              <a:rPr lang="en-US" sz="4400" b="1" i="1" smtClean="0">
                <a:solidFill>
                  <a:srgbClr val="FF0000"/>
                </a:solidFill>
              </a:rPr>
              <a:t>can’t</a:t>
            </a:r>
            <a:r>
              <a:rPr lang="en-US" sz="4400" b="1" smtClean="0">
                <a:solidFill>
                  <a:srgbClr val="0070C0"/>
                </a:solidFill>
              </a:rPr>
              <a:t> to talk about rules.</a:t>
            </a:r>
          </a:p>
          <a:p>
            <a:pPr algn="just" eaLnBrk="1" hangingPunct="1">
              <a:defRPr/>
            </a:pPr>
            <a:r>
              <a:rPr lang="en-US" sz="4400" b="1" smtClean="0">
                <a:solidFill>
                  <a:srgbClr val="002060"/>
                </a:solidFill>
              </a:rPr>
              <a:t>            </a:t>
            </a:r>
            <a:r>
              <a:rPr lang="en-US" sz="4000" b="1" i="1" smtClean="0">
                <a:solidFill>
                  <a:srgbClr val="00B050"/>
                </a:solidFill>
              </a:rPr>
              <a:t>Ex: </a:t>
            </a:r>
            <a:r>
              <a:rPr lang="en-US" sz="4000" b="1" i="1" smtClean="0">
                <a:solidFill>
                  <a:srgbClr val="FF0000"/>
                </a:solidFill>
              </a:rPr>
              <a:t>Mustn’t</a:t>
            </a:r>
            <a:r>
              <a:rPr lang="en-US" sz="4000" b="1" i="1" smtClean="0">
                <a:solidFill>
                  <a:srgbClr val="00B050"/>
                </a:solidFill>
              </a:rPr>
              <a:t> park here. You </a:t>
            </a:r>
            <a:r>
              <a:rPr lang="en-US" sz="4000" b="1" i="1" smtClean="0">
                <a:solidFill>
                  <a:srgbClr val="FF0000"/>
                </a:solidFill>
              </a:rPr>
              <a:t>can’t</a:t>
            </a:r>
            <a:r>
              <a:rPr lang="en-US" sz="4000" b="1" i="1" smtClean="0">
                <a:solidFill>
                  <a:srgbClr val="00B050"/>
                </a:solidFill>
              </a:rPr>
              <a:t> park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685800" y="228600"/>
            <a:ext cx="2209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4000" b="1" u="sng">
                <a:solidFill>
                  <a:srgbClr val="002060"/>
                </a:solidFill>
                <a:latin typeface="Comic Sans MS" pitchFamily="66" charset="0"/>
              </a:rPr>
              <a:t>Notes: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066800" y="1143000"/>
            <a:ext cx="121158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457200" indent="-457200" algn="just" eaLnBrk="1" hangingPunct="1">
              <a:buFont typeface="Wingdings" pitchFamily="2" charset="2"/>
              <a:buChar char="Ø"/>
              <a:defRPr/>
            </a:pPr>
            <a:r>
              <a:rPr lang="en-US" sz="3200" b="1" i="1" smtClean="0">
                <a:solidFill>
                  <a:srgbClr val="FF0000"/>
                </a:solidFill>
              </a:rPr>
              <a:t>Must</a:t>
            </a:r>
            <a:r>
              <a:rPr lang="en-US" sz="3200" b="1" i="1" smtClean="0">
                <a:solidFill>
                  <a:srgbClr val="002060"/>
                </a:solidFill>
              </a:rPr>
              <a:t> and </a:t>
            </a:r>
            <a:r>
              <a:rPr lang="en-US" sz="3200" b="1" i="1" smtClean="0">
                <a:solidFill>
                  <a:srgbClr val="FF0000"/>
                </a:solidFill>
              </a:rPr>
              <a:t>have to </a:t>
            </a:r>
            <a:r>
              <a:rPr lang="en-US" sz="3200" b="1" i="1" smtClean="0">
                <a:solidFill>
                  <a:srgbClr val="002060"/>
                </a:solidFill>
              </a:rPr>
              <a:t>are </a:t>
            </a:r>
            <a:r>
              <a:rPr lang="en-US" sz="3200" b="1" i="1" u="sng" smtClean="0">
                <a:solidFill>
                  <a:srgbClr val="002060"/>
                </a:solidFill>
              </a:rPr>
              <a:t>very similar</a:t>
            </a:r>
            <a:r>
              <a:rPr lang="en-US" sz="3200" b="1" i="1" smtClean="0">
                <a:solidFill>
                  <a:srgbClr val="002060"/>
                </a:solidFill>
              </a:rPr>
              <a:t>, but there is a </a:t>
            </a:r>
            <a:r>
              <a:rPr lang="en-US" sz="3200" b="1" i="1" smtClean="0">
                <a:solidFill>
                  <a:srgbClr val="FF0000"/>
                </a:solidFill>
              </a:rPr>
              <a:t>small difference</a:t>
            </a:r>
            <a:r>
              <a:rPr lang="en-US" sz="3200" b="1" i="1" smtClean="0">
                <a:solidFill>
                  <a:srgbClr val="002060"/>
                </a:solidFill>
              </a:rPr>
              <a:t>. We normally use </a:t>
            </a:r>
            <a:r>
              <a:rPr lang="en-US" sz="3200" b="1" i="1" u="sng" smtClean="0">
                <a:solidFill>
                  <a:srgbClr val="FF0000"/>
                </a:solidFill>
              </a:rPr>
              <a:t>have to</a:t>
            </a:r>
            <a:r>
              <a:rPr lang="en-US" sz="3200" b="1" i="1" u="sng" smtClean="0">
                <a:solidFill>
                  <a:srgbClr val="002060"/>
                </a:solidFill>
              </a:rPr>
              <a:t>  </a:t>
            </a:r>
            <a:r>
              <a:rPr lang="en-US" sz="3200" b="1" i="1" smtClean="0">
                <a:solidFill>
                  <a:srgbClr val="002060"/>
                </a:solidFill>
              </a:rPr>
              <a:t>for a </a:t>
            </a:r>
            <a:r>
              <a:rPr lang="en-US" sz="3200" b="1" i="1" smtClean="0">
                <a:solidFill>
                  <a:srgbClr val="FF0000"/>
                </a:solidFill>
              </a:rPr>
              <a:t>general obligation </a:t>
            </a:r>
            <a:r>
              <a:rPr lang="en-US" sz="3200" b="1" i="1" smtClean="0">
                <a:solidFill>
                  <a:srgbClr val="002060"/>
                </a:solidFill>
              </a:rPr>
              <a:t>(a </a:t>
            </a:r>
            <a:r>
              <a:rPr lang="en-US" sz="3200" b="1" i="1" smtClean="0">
                <a:solidFill>
                  <a:srgbClr val="FF0000"/>
                </a:solidFill>
              </a:rPr>
              <a:t>rule</a:t>
            </a:r>
            <a:r>
              <a:rPr lang="en-US" sz="3200" b="1" i="1" smtClean="0">
                <a:solidFill>
                  <a:srgbClr val="002060"/>
                </a:solidFill>
              </a:rPr>
              <a:t> at work or a </a:t>
            </a:r>
            <a:r>
              <a:rPr lang="en-US" sz="3200" b="1" i="1" smtClean="0">
                <a:solidFill>
                  <a:srgbClr val="FF0000"/>
                </a:solidFill>
              </a:rPr>
              <a:t>law</a:t>
            </a:r>
            <a:r>
              <a:rPr lang="en-US" sz="3200" b="1" i="1" smtClean="0">
                <a:solidFill>
                  <a:srgbClr val="002060"/>
                </a:solidFill>
              </a:rPr>
              <a:t>).</a:t>
            </a:r>
            <a:r>
              <a:rPr lang="en-US" sz="3200" b="1" i="1">
                <a:solidFill>
                  <a:srgbClr val="002060"/>
                </a:solidFill>
              </a:rPr>
              <a:t> We normally use  </a:t>
            </a:r>
            <a:r>
              <a:rPr lang="en-US" sz="3200" b="1" i="1" u="sng">
                <a:solidFill>
                  <a:srgbClr val="FF0000"/>
                </a:solidFill>
              </a:rPr>
              <a:t>must</a:t>
            </a:r>
            <a:r>
              <a:rPr lang="en-US" sz="3200" b="1" i="1">
                <a:solidFill>
                  <a:srgbClr val="002060"/>
                </a:solidFill>
              </a:rPr>
              <a:t> when the speaker </a:t>
            </a:r>
            <a:r>
              <a:rPr lang="en-US" sz="3200" b="1" i="1">
                <a:solidFill>
                  <a:srgbClr val="FF0000"/>
                </a:solidFill>
              </a:rPr>
              <a:t>imposes the </a:t>
            </a:r>
            <a:r>
              <a:rPr lang="en-US" sz="3200" b="1" i="1" smtClean="0">
                <a:solidFill>
                  <a:srgbClr val="FF0000"/>
                </a:solidFill>
              </a:rPr>
              <a:t>obligation</a:t>
            </a:r>
            <a:r>
              <a:rPr lang="en-US" sz="3200" b="1" i="1" smtClean="0">
                <a:solidFill>
                  <a:srgbClr val="002060"/>
                </a:solidFill>
              </a:rPr>
              <a:t> (For exmple, a </a:t>
            </a:r>
            <a:r>
              <a:rPr lang="en-US" sz="3200" b="1" i="1" smtClean="0">
                <a:solidFill>
                  <a:srgbClr val="FF0000"/>
                </a:solidFill>
              </a:rPr>
              <a:t>teacher to students </a:t>
            </a:r>
            <a:r>
              <a:rPr lang="en-US" sz="3200" b="1" i="1" smtClean="0">
                <a:solidFill>
                  <a:srgbClr val="002060"/>
                </a:solidFill>
              </a:rPr>
              <a:t>or </a:t>
            </a:r>
            <a:r>
              <a:rPr lang="en-US" sz="3200" b="1" i="1" smtClean="0">
                <a:solidFill>
                  <a:srgbClr val="FF0000"/>
                </a:solidFill>
              </a:rPr>
              <a:t>parent to children</a:t>
            </a:r>
            <a:r>
              <a:rPr lang="en-US" sz="3200" b="1" i="1" smtClean="0">
                <a:solidFill>
                  <a:srgbClr val="002060"/>
                </a:solidFill>
              </a:rPr>
              <a:t>). But often we can use either.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00" y="4038600"/>
            <a:ext cx="12382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b="1" i="1" smtClean="0">
                <a:solidFill>
                  <a:srgbClr val="FF0000"/>
                </a:solidFill>
              </a:rPr>
              <a:t>Mustn’t</a:t>
            </a:r>
            <a:r>
              <a:rPr lang="en-US" sz="3200" b="1" i="1" smtClean="0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and </a:t>
            </a:r>
            <a:r>
              <a:rPr lang="en-US" sz="3200" b="1" i="1" smtClean="0">
                <a:solidFill>
                  <a:srgbClr val="FF0000"/>
                </a:solidFill>
              </a:rPr>
              <a:t>don’t have </a:t>
            </a:r>
            <a:r>
              <a:rPr lang="en-US" sz="3200" b="1" i="1">
                <a:solidFill>
                  <a:srgbClr val="FF0000"/>
                </a:solidFill>
              </a:rPr>
              <a:t>to </a:t>
            </a:r>
            <a:r>
              <a:rPr lang="en-US" sz="3200" b="1" i="1" smtClean="0">
                <a:solidFill>
                  <a:srgbClr val="002060"/>
                </a:solidFill>
              </a:rPr>
              <a:t>have </a:t>
            </a:r>
            <a:r>
              <a:rPr lang="en-US" sz="3200" b="1" i="1" u="sng" smtClean="0">
                <a:solidFill>
                  <a:srgbClr val="002060"/>
                </a:solidFill>
              </a:rPr>
              <a:t>completely difference </a:t>
            </a:r>
            <a:r>
              <a:rPr lang="en-US" sz="3200" b="1" i="1" smtClean="0">
                <a:solidFill>
                  <a:srgbClr val="002060"/>
                </a:solidFill>
              </a:rPr>
              <a:t>meanings. Compare: </a:t>
            </a:r>
          </a:p>
          <a:p>
            <a:r>
              <a:rPr lang="en-US" sz="3200" b="1" i="1" smtClean="0">
                <a:solidFill>
                  <a:srgbClr val="002060"/>
                </a:solidFill>
              </a:rPr>
              <a:t>               </a:t>
            </a:r>
            <a:r>
              <a:rPr lang="en-US" sz="3200" b="1" i="1" smtClean="0">
                <a:solidFill>
                  <a:srgbClr val="00B050"/>
                </a:solidFill>
              </a:rPr>
              <a:t>You </a:t>
            </a:r>
            <a:r>
              <a:rPr lang="en-US" sz="3200" b="1" i="1" smtClean="0">
                <a:solidFill>
                  <a:srgbClr val="FF0000"/>
                </a:solidFill>
              </a:rPr>
              <a:t>mustn’t</a:t>
            </a:r>
            <a:r>
              <a:rPr lang="en-US" sz="3200" b="1" i="1" smtClean="0">
                <a:solidFill>
                  <a:srgbClr val="00B050"/>
                </a:solidFill>
              </a:rPr>
              <a:t> go = You </a:t>
            </a:r>
            <a:r>
              <a:rPr lang="en-US" sz="3200" b="1" i="1" smtClean="0">
                <a:solidFill>
                  <a:srgbClr val="FF0000"/>
                </a:solidFill>
              </a:rPr>
              <a:t>can’t</a:t>
            </a:r>
            <a:r>
              <a:rPr lang="en-US" sz="3200" b="1" i="1" smtClean="0">
                <a:solidFill>
                  <a:srgbClr val="00B050"/>
                </a:solidFill>
              </a:rPr>
              <a:t> go. It’s </a:t>
            </a:r>
            <a:r>
              <a:rPr lang="en-US" sz="3200" b="1" i="1" u="sng" smtClean="0">
                <a:solidFill>
                  <a:srgbClr val="FF0000"/>
                </a:solidFill>
              </a:rPr>
              <a:t>prohibited</a:t>
            </a:r>
            <a:r>
              <a:rPr lang="en-US" sz="3200" b="1" i="1" smtClean="0">
                <a:solidFill>
                  <a:srgbClr val="00B050"/>
                </a:solidFill>
              </a:rPr>
              <a:t>.</a:t>
            </a:r>
          </a:p>
          <a:p>
            <a:r>
              <a:rPr lang="en-US" sz="3200" b="1" i="1" smtClean="0">
                <a:solidFill>
                  <a:srgbClr val="00B050"/>
                </a:solidFill>
              </a:rPr>
              <a:t>               You </a:t>
            </a:r>
            <a:r>
              <a:rPr lang="en-US" sz="3200" b="1" i="1" smtClean="0">
                <a:solidFill>
                  <a:srgbClr val="FF0000"/>
                </a:solidFill>
              </a:rPr>
              <a:t>don’t have </a:t>
            </a:r>
            <a:r>
              <a:rPr lang="en-US" sz="3200" b="1" i="1" smtClean="0">
                <a:solidFill>
                  <a:srgbClr val="00B050"/>
                </a:solidFill>
              </a:rPr>
              <a:t>to go </a:t>
            </a:r>
            <a:r>
              <a:rPr lang="en-US" sz="3200" b="1" i="1">
                <a:solidFill>
                  <a:srgbClr val="00B050"/>
                </a:solidFill>
              </a:rPr>
              <a:t>= You </a:t>
            </a:r>
            <a:r>
              <a:rPr lang="en-US" sz="3200" b="1" i="1" smtClean="0">
                <a:solidFill>
                  <a:srgbClr val="FF0000"/>
                </a:solidFill>
              </a:rPr>
              <a:t>can</a:t>
            </a:r>
            <a:r>
              <a:rPr lang="en-US" sz="3200" b="1" i="1" smtClean="0">
                <a:solidFill>
                  <a:srgbClr val="00B050"/>
                </a:solidFill>
              </a:rPr>
              <a:t> go if you want but </a:t>
            </a:r>
          </a:p>
          <a:p>
            <a:r>
              <a:rPr lang="en-US" sz="3200" b="1" i="1">
                <a:solidFill>
                  <a:srgbClr val="00B050"/>
                </a:solidFill>
              </a:rPr>
              <a:t> </a:t>
            </a:r>
            <a:r>
              <a:rPr lang="en-US" sz="3200" b="1" i="1" smtClean="0">
                <a:solidFill>
                  <a:srgbClr val="00B050"/>
                </a:solidFill>
              </a:rPr>
              <a:t>                          it’s </a:t>
            </a:r>
            <a:r>
              <a:rPr lang="en-US" sz="3200" b="1" i="1" smtClean="0">
                <a:solidFill>
                  <a:srgbClr val="FF0000"/>
                </a:solidFill>
              </a:rPr>
              <a:t>not</a:t>
            </a:r>
            <a:r>
              <a:rPr lang="en-US" sz="3200" b="1" i="1" smtClean="0">
                <a:solidFill>
                  <a:srgbClr val="00B050"/>
                </a:solidFill>
              </a:rPr>
              <a:t> </a:t>
            </a:r>
            <a:r>
              <a:rPr lang="en-US" sz="3200" b="1" i="1" u="sng" smtClean="0">
                <a:solidFill>
                  <a:srgbClr val="00B050"/>
                </a:solidFill>
              </a:rPr>
              <a:t>obligatory</a:t>
            </a:r>
            <a:r>
              <a:rPr lang="en-US" sz="3200" b="1" i="1" smtClean="0">
                <a:solidFill>
                  <a:srgbClr val="00B050"/>
                </a:solidFill>
              </a:rPr>
              <a:t>/ </a:t>
            </a:r>
            <a:r>
              <a:rPr lang="en-US" sz="3200" b="1" i="1" u="sng" smtClean="0">
                <a:solidFill>
                  <a:srgbClr val="00B050"/>
                </a:solidFill>
              </a:rPr>
              <a:t>necessary</a:t>
            </a:r>
            <a:r>
              <a:rPr lang="en-US" sz="3200" b="1" i="1" smtClean="0">
                <a:solidFill>
                  <a:srgbClr val="00B050"/>
                </a:solidFill>
              </a:rPr>
              <a:t>.</a:t>
            </a:r>
            <a:endParaRPr lang="en-US" sz="1400" i="1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3"/>
          <p:cNvSpPr txBox="1">
            <a:spLocks noChangeArrowheads="1"/>
          </p:cNvSpPr>
          <p:nvPr/>
        </p:nvSpPr>
        <p:spPr bwMode="auto">
          <a:xfrm>
            <a:off x="800100" y="290513"/>
            <a:ext cx="331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C00000"/>
                </a:solidFill>
              </a:rPr>
              <a:t>Exercises</a:t>
            </a:r>
          </a:p>
        </p:txBody>
      </p:sp>
      <p:pic>
        <p:nvPicPr>
          <p:cNvPr id="10243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8538"/>
            <a:ext cx="10363200" cy="455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7445375" y="2603500"/>
            <a:ext cx="6057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Jane has to work very hard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15200" y="3030538"/>
            <a:ext cx="6796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Do you have to wear an uniform?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864475" y="3460750"/>
            <a:ext cx="66071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100" b="1">
                <a:solidFill>
                  <a:srgbClr val="C00000"/>
                </a:solidFill>
              </a:rPr>
              <a:t>My sister doesn’t have to go to school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919913" y="3784600"/>
            <a:ext cx="6057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Do I have to finish this now?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288338" y="4260850"/>
            <a:ext cx="6067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We don’t have to get up early tomorrow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926388" y="4637088"/>
            <a:ext cx="6545262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100" b="1">
                <a:solidFill>
                  <a:srgbClr val="C00000"/>
                </a:solidFill>
              </a:rPr>
              <a:t>Does Harry have to work tomorrow? 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940675" y="5005388"/>
            <a:ext cx="60579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We have to hurry or we’ll be 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4163"/>
            <a:ext cx="10591800" cy="59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497263" y="2420938"/>
            <a:ext cx="182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mustn’t</a:t>
            </a:r>
            <a:endParaRPr lang="en-US" sz="2200" b="1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348038" y="2884488"/>
            <a:ext cx="182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have to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76938" y="3352800"/>
            <a:ext cx="182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don’t have to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29100" y="3814763"/>
            <a:ext cx="182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have to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433763" y="4273550"/>
            <a:ext cx="182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mustn’t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75050" y="4552950"/>
            <a:ext cx="12477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don’t have to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79988" y="5175250"/>
            <a:ext cx="182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have to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154363" y="5875338"/>
            <a:ext cx="2047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don’t have to</a:t>
            </a:r>
          </a:p>
        </p:txBody>
      </p:sp>
      <p:sp>
        <p:nvSpPr>
          <p:cNvPr id="3" name="Rectangle 2">
            <a:hlinkClick r:id="rId3"/>
          </p:cNvPr>
          <p:cNvSpPr>
            <a:spLocks noChangeArrowheads="1"/>
          </p:cNvSpPr>
          <p:nvPr/>
        </p:nvSpPr>
        <p:spPr bwMode="auto">
          <a:xfrm>
            <a:off x="3717925" y="6416675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https://quizizz.com/admin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2"/>
          <p:cNvSpPr txBox="1">
            <a:spLocks noChangeArrowheads="1"/>
          </p:cNvSpPr>
          <p:nvPr/>
        </p:nvSpPr>
        <p:spPr bwMode="auto">
          <a:xfrm>
            <a:off x="1719263" y="1450975"/>
            <a:ext cx="998537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I have to wear a uniform at my school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We mustn’t be late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Do we have to do an exam?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 doesn’t have to work at weekends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You must do your homework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My sister has to travel a lot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"/>
            <a:ext cx="60007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20750"/>
            <a:ext cx="74676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25 5.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571500"/>
            <a:ext cx="831850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5391150"/>
            <a:ext cx="97313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94000" y="6192838"/>
            <a:ext cx="7835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002060"/>
                </a:solidFill>
              </a:rPr>
              <a:t>The first </a:t>
            </a:r>
            <a:r>
              <a:rPr lang="en-US" sz="2400" b="1" i="1">
                <a:solidFill>
                  <a:srgbClr val="C00000"/>
                </a:solidFill>
              </a:rPr>
              <a:t>“t” </a:t>
            </a:r>
            <a:r>
              <a:rPr lang="en-US" sz="2400" b="1">
                <a:solidFill>
                  <a:srgbClr val="002060"/>
                </a:solidFill>
              </a:rPr>
              <a:t>is silent in mus</a:t>
            </a:r>
            <a:r>
              <a:rPr lang="en-US" sz="2400" b="1">
                <a:solidFill>
                  <a:srgbClr val="C00000"/>
                </a:solidFill>
              </a:rPr>
              <a:t>t</a:t>
            </a:r>
            <a:r>
              <a:rPr lang="en-US" sz="2400" b="1">
                <a:solidFill>
                  <a:srgbClr val="002060"/>
                </a:solidFill>
              </a:rPr>
              <a:t>n’t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0"/>
            <a:ext cx="6829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84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108585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95500"/>
            <a:ext cx="9677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Box 1"/>
          <p:cNvSpPr txBox="1">
            <a:spLocks noChangeArrowheads="1"/>
          </p:cNvSpPr>
          <p:nvPr/>
        </p:nvSpPr>
        <p:spPr bwMode="auto">
          <a:xfrm>
            <a:off x="800100" y="1343025"/>
            <a:ext cx="11772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b="1" i="1" u="sng">
                <a:solidFill>
                  <a:srgbClr val="C00000"/>
                </a:solidFill>
              </a:rPr>
              <a:t>Note</a:t>
            </a:r>
            <a:r>
              <a:rPr lang="en-US" sz="2400" b="1">
                <a:solidFill>
                  <a:srgbClr val="C00000"/>
                </a:solidFill>
              </a:rPr>
              <a:t>: In this exercise only </a:t>
            </a:r>
            <a:r>
              <a:rPr lang="en-US" sz="2400" b="1" i="1">
                <a:solidFill>
                  <a:srgbClr val="C00000"/>
                </a:solidFill>
              </a:rPr>
              <a:t>“have to” </a:t>
            </a:r>
            <a:r>
              <a:rPr lang="en-US" sz="2400" b="1">
                <a:solidFill>
                  <a:srgbClr val="C00000"/>
                </a:solidFill>
              </a:rPr>
              <a:t>and not </a:t>
            </a:r>
            <a:r>
              <a:rPr lang="en-US" sz="2400" b="1" i="1">
                <a:solidFill>
                  <a:srgbClr val="C00000"/>
                </a:solidFill>
              </a:rPr>
              <a:t>“must” </a:t>
            </a:r>
            <a:r>
              <a:rPr lang="en-US" sz="2400" b="1">
                <a:solidFill>
                  <a:srgbClr val="C00000"/>
                </a:solidFill>
              </a:rPr>
              <a:t>is used to express (+) obligations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971800" y="2128838"/>
            <a:ext cx="2857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We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have to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71800" y="2617788"/>
            <a:ext cx="2857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We have to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971800" y="3071813"/>
            <a:ext cx="2857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We </a:t>
            </a:r>
            <a:r>
              <a:rPr lang="en-US" sz="2400" b="1" dirty="0">
                <a:solidFill>
                  <a:srgbClr val="C00000"/>
                </a:solidFill>
              </a:rPr>
              <a:t>mustn’t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117850" y="3560763"/>
            <a:ext cx="411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We </a:t>
            </a:r>
            <a:r>
              <a:rPr lang="en-US" sz="2400" b="1" dirty="0">
                <a:solidFill>
                  <a:srgbClr val="C00000"/>
                </a:solidFill>
              </a:rPr>
              <a:t>don’t have to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117850" y="4013200"/>
            <a:ext cx="411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We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have to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124200" y="4954588"/>
            <a:ext cx="2857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We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mustn’t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124200" y="5430838"/>
            <a:ext cx="2857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We have to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073400" y="5892800"/>
            <a:ext cx="411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We </a:t>
            </a:r>
            <a:r>
              <a:rPr lang="en-US" sz="2400" b="1" dirty="0">
                <a:solidFill>
                  <a:srgbClr val="C00000"/>
                </a:solidFill>
              </a:rPr>
              <a:t>don’t have to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124200" y="4489450"/>
            <a:ext cx="2905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 dirty="0" smtClean="0">
                <a:solidFill>
                  <a:srgbClr val="C00000"/>
                </a:solidFill>
              </a:rPr>
              <a:t>We have to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2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879475"/>
            <a:ext cx="6167437" cy="545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175"/>
            <a:ext cx="4800600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3125"/>
            <a:ext cx="61722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61722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80175" y="2016125"/>
            <a:ext cx="725488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200" b="1">
                <a:solidFill>
                  <a:schemeClr val="bg1">
                    <a:lumMod val="50000"/>
                  </a:schemeClr>
                </a:solidFill>
                <a:cs typeface="Arial" charset="0"/>
              </a:rPr>
              <a:t>ho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313" y="2366963"/>
            <a:ext cx="1066800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200" b="1">
                <a:solidFill>
                  <a:schemeClr val="bg1">
                    <a:lumMod val="50000"/>
                  </a:schemeClr>
                </a:solidFill>
                <a:cs typeface="Arial" charset="0"/>
              </a:rPr>
              <a:t>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254125"/>
            <a:ext cx="6172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46188"/>
            <a:ext cx="60579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14338" y="304800"/>
            <a:ext cx="12730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en-US" sz="2800" b="1">
                <a:solidFill>
                  <a:srgbClr val="002060"/>
                </a:solidFill>
              </a:rPr>
              <a:t>b. Read about Anna, a Britist journalist who did an intensive Polish course.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227013"/>
            <a:ext cx="6172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800" b="1" u="sng">
                <a:solidFill>
                  <a:srgbClr val="00B050"/>
                </a:solidFill>
              </a:rPr>
              <a:t>Answer the questions: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00800" y="917575"/>
            <a:ext cx="7086600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2900"/>
              </a:lnSpc>
            </a:pPr>
            <a:r>
              <a:rPr lang="en-US" sz="2400" b="1">
                <a:solidFill>
                  <a:srgbClr val="C00000"/>
                </a:solidFill>
              </a:rPr>
              <a:t>- French and Spanish</a:t>
            </a:r>
          </a:p>
          <a:p>
            <a:pPr eaLnBrk="1" hangingPunct="1">
              <a:lnSpc>
                <a:spcPts val="29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rgbClr val="C00000"/>
                </a:solidFill>
              </a:rPr>
              <a:t>- Because her great-grandmother was Polish and she has relatives in Poland</a:t>
            </a:r>
          </a:p>
          <a:p>
            <a:pPr eaLnBrk="1" hangingPunct="1">
              <a:lnSpc>
                <a:spcPts val="29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400" b="1">
                <a:solidFill>
                  <a:srgbClr val="C00000"/>
                </a:solidFill>
              </a:rPr>
              <a:t>- At a language school in Birmingham (UK)</a:t>
            </a:r>
          </a:p>
          <a:p>
            <a:pPr eaLnBrk="1" hangingPunct="1">
              <a:lnSpc>
                <a:spcPts val="29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rgbClr val="C00000"/>
                </a:solidFill>
              </a:rPr>
              <a:t>- Grammar and pronunciation</a:t>
            </a:r>
          </a:p>
          <a:p>
            <a:pPr eaLnBrk="1" hangingPunct="1">
              <a:lnSpc>
                <a:spcPts val="2900"/>
              </a:lnSpc>
            </a:pPr>
            <a:endParaRPr lang="en-US" sz="2400" b="1">
              <a:solidFill>
                <a:srgbClr val="C00000"/>
              </a:solidFill>
            </a:endParaRPr>
          </a:p>
          <a:p>
            <a:pPr eaLnBrk="1" hangingPunct="1">
              <a:lnSpc>
                <a:spcPts val="2900"/>
              </a:lnSpc>
            </a:pPr>
            <a:r>
              <a:rPr lang="en-US" sz="2400" b="1">
                <a:solidFill>
                  <a:srgbClr val="C00000"/>
                </a:solidFill>
              </a:rPr>
              <a:t>- In Kraków</a:t>
            </a:r>
          </a:p>
          <a:p>
            <a:pPr eaLnBrk="1" hangingPunct="1">
              <a:lnSpc>
                <a:spcPts val="2900"/>
              </a:lnSpc>
              <a:spcBef>
                <a:spcPts val="1800"/>
              </a:spcBef>
            </a:pPr>
            <a:r>
              <a:rPr lang="en-US" sz="2400" b="1">
                <a:solidFill>
                  <a:srgbClr val="C00000"/>
                </a:solidFill>
              </a:rPr>
              <a:t>- Get a taxi, order a drink in a bar, ask for direction and follow them, phone and ask to speak to someone, ask somebody the time.</a:t>
            </a:r>
          </a:p>
          <a:p>
            <a:pPr eaLnBrk="1" hangingPunct="1">
              <a:lnSpc>
                <a:spcPts val="2900"/>
              </a:lnSpc>
              <a:spcBef>
                <a:spcPts val="1200"/>
              </a:spcBef>
            </a:pPr>
            <a:r>
              <a:rPr lang="en-US" sz="2400" b="1">
                <a:solidFill>
                  <a:srgbClr val="C00000"/>
                </a:solidFill>
              </a:rPr>
              <a:t>- She mustn’t use a dictionary or a phrasebook, or speak English, or mime or use her hands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28600" y="914400"/>
            <a:ext cx="6172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2900"/>
              </a:lnSpc>
              <a:buFontTx/>
              <a:buAutoNum type="arabicPeriod"/>
            </a:pPr>
            <a:r>
              <a:rPr lang="en-US" sz="2400" b="1">
                <a:solidFill>
                  <a:srgbClr val="002060"/>
                </a:solidFill>
              </a:rPr>
              <a:t>What languages did Anna already know?</a:t>
            </a:r>
          </a:p>
          <a:p>
            <a:pPr eaLnBrk="1" hangingPunct="1">
              <a:lnSpc>
                <a:spcPts val="29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b="1">
                <a:solidFill>
                  <a:srgbClr val="002060"/>
                </a:solidFill>
              </a:rPr>
              <a:t>Why did she choose to learn Polish?</a:t>
            </a:r>
          </a:p>
          <a:p>
            <a:pPr eaLnBrk="1" hangingPunct="1">
              <a:lnSpc>
                <a:spcPts val="29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endParaRPr lang="en-US" sz="2400" b="1">
              <a:solidFill>
                <a:srgbClr val="002060"/>
              </a:solidFill>
            </a:endParaRPr>
          </a:p>
          <a:p>
            <a:pPr eaLnBrk="1" hangingPunct="1">
              <a:lnSpc>
                <a:spcPts val="2900"/>
              </a:lnSpc>
              <a:spcAft>
                <a:spcPts val="600"/>
              </a:spcAft>
              <a:buFontTx/>
              <a:buAutoNum type="arabicPeriod"/>
            </a:pPr>
            <a:r>
              <a:rPr lang="en-US" sz="2400" b="1">
                <a:solidFill>
                  <a:srgbClr val="002060"/>
                </a:solidFill>
              </a:rPr>
              <a:t>Where did she do the course?</a:t>
            </a:r>
          </a:p>
          <a:p>
            <a:pPr eaLnBrk="1" hangingPunct="1">
              <a:lnSpc>
                <a:spcPts val="29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b="1">
                <a:solidFill>
                  <a:srgbClr val="002060"/>
                </a:solidFill>
              </a:rPr>
              <a:t>What did she think was the most difficult thing about Polish?</a:t>
            </a:r>
          </a:p>
          <a:p>
            <a:pPr eaLnBrk="1" hangingPunct="1">
              <a:lnSpc>
                <a:spcPts val="29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b="1">
                <a:solidFill>
                  <a:srgbClr val="002060"/>
                </a:solidFill>
              </a:rPr>
              <a:t>Where is she going to do the ‘tests’?</a:t>
            </a:r>
          </a:p>
          <a:p>
            <a:pPr eaLnBrk="1" hangingPunct="1">
              <a:lnSpc>
                <a:spcPts val="29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b="1">
                <a:solidFill>
                  <a:srgbClr val="002060"/>
                </a:solidFill>
              </a:rPr>
              <a:t>What five things does she have to do?-</a:t>
            </a:r>
          </a:p>
          <a:p>
            <a:pPr eaLnBrk="1" hangingPunct="1">
              <a:lnSpc>
                <a:spcPts val="2900"/>
              </a:lnSpc>
              <a:buFontTx/>
              <a:buAutoNum type="arabicPeriod"/>
            </a:pPr>
            <a:endParaRPr lang="en-US" sz="2400" b="1">
              <a:solidFill>
                <a:srgbClr val="002060"/>
              </a:solidFill>
            </a:endParaRPr>
          </a:p>
          <a:p>
            <a:pPr eaLnBrk="1" hangingPunct="1">
              <a:lnSpc>
                <a:spcPts val="2900"/>
              </a:lnSpc>
              <a:buFontTx/>
              <a:buAutoNum type="arabicPeriod"/>
            </a:pPr>
            <a:endParaRPr lang="en-US" sz="2400" b="1">
              <a:solidFill>
                <a:srgbClr val="002060"/>
              </a:solidFill>
            </a:endParaRPr>
          </a:p>
          <a:p>
            <a:pPr eaLnBrk="1" hangingPunct="1">
              <a:lnSpc>
                <a:spcPts val="2900"/>
              </a:lnSpc>
              <a:buFontTx/>
              <a:buAutoNum type="arabicPeriod"/>
            </a:pPr>
            <a:r>
              <a:rPr lang="en-US" sz="2400" b="1">
                <a:solidFill>
                  <a:srgbClr val="002060"/>
                </a:solidFill>
              </a:rPr>
              <a:t>What are the rules?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04800"/>
            <a:ext cx="6923088" cy="393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4414838"/>
            <a:ext cx="85725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26 5.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4572000"/>
            <a:ext cx="91440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514600" y="5614988"/>
            <a:ext cx="86106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3400"/>
              </a:lnSpc>
              <a:buFontTx/>
              <a:buChar char="-"/>
            </a:pPr>
            <a:r>
              <a:rPr lang="en-US" sz="2400" b="1">
                <a:solidFill>
                  <a:srgbClr val="C00000"/>
                </a:solidFill>
              </a:rPr>
              <a:t>The easiest test for Anna was probably getting a taxi</a:t>
            </a:r>
          </a:p>
          <a:p>
            <a:pPr eaLnBrk="1" hangingPunct="1">
              <a:lnSpc>
                <a:spcPts val="3400"/>
              </a:lnSpc>
              <a:buFontTx/>
              <a:buChar char="-"/>
            </a:pPr>
            <a:r>
              <a:rPr lang="en-US" sz="2400" b="1">
                <a:solidFill>
                  <a:srgbClr val="C00000"/>
                </a:solidFill>
              </a:rPr>
              <a:t>The most difficult was asking for directions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74663"/>
            <a:ext cx="96012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7024688" y="1700213"/>
            <a:ext cx="502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F   His English  was  perfect  </a:t>
            </a: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7342188" y="2157413"/>
            <a:ext cx="1028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7414" name="TextBox 7"/>
          <p:cNvSpPr txBox="1">
            <a:spLocks noChangeArrowheads="1"/>
          </p:cNvSpPr>
          <p:nvPr/>
        </p:nvSpPr>
        <p:spPr bwMode="auto">
          <a:xfrm>
            <a:off x="5214938" y="2673350"/>
            <a:ext cx="4308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F   She ordered a big beer</a:t>
            </a:r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6489700" y="3135313"/>
            <a:ext cx="662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F   She asked for direction to the chemist’s</a:t>
            </a:r>
          </a:p>
        </p:txBody>
      </p: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8067675" y="3598863"/>
            <a:ext cx="85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7418" name="TextBox 12"/>
          <p:cNvSpPr txBox="1">
            <a:spLocks noChangeArrowheads="1"/>
          </p:cNvSpPr>
          <p:nvPr/>
        </p:nvSpPr>
        <p:spPr bwMode="auto">
          <a:xfrm>
            <a:off x="8890000" y="4905375"/>
            <a:ext cx="502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F   She knew it was difficult</a:t>
            </a:r>
          </a:p>
        </p:txBody>
      </p:sp>
      <p:sp>
        <p:nvSpPr>
          <p:cNvPr id="17419" name="TextBox 17"/>
          <p:cNvSpPr txBox="1">
            <a:spLocks noChangeArrowheads="1"/>
          </p:cNvSpPr>
          <p:nvPr/>
        </p:nvSpPr>
        <p:spPr bwMode="auto">
          <a:xfrm>
            <a:off x="6972300" y="5275263"/>
            <a:ext cx="5029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F   She did because she asked the man to show her his watch</a:t>
            </a:r>
          </a:p>
        </p:txBody>
      </p:sp>
      <p:sp>
        <p:nvSpPr>
          <p:cNvPr id="17420" name="TextBox 18"/>
          <p:cNvSpPr txBox="1">
            <a:spLocks noChangeArrowheads="1"/>
          </p:cNvSpPr>
          <p:nvPr/>
        </p:nvSpPr>
        <p:spPr bwMode="auto">
          <a:xfrm>
            <a:off x="7772400" y="5883275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F   Kasia gave her 5 out of ten for her Polish and 8 for imagination</a:t>
            </a:r>
          </a:p>
        </p:txBody>
      </p:sp>
      <p:sp>
        <p:nvSpPr>
          <p:cNvPr id="17421" name="TextBox 19"/>
          <p:cNvSpPr txBox="1">
            <a:spLocks noChangeArrowheads="1"/>
          </p:cNvSpPr>
          <p:nvPr/>
        </p:nvSpPr>
        <p:spPr bwMode="auto">
          <a:xfrm>
            <a:off x="4229100" y="4460875"/>
            <a:ext cx="80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T  </a:t>
            </a:r>
          </a:p>
        </p:txBody>
      </p:sp>
      <p:pic>
        <p:nvPicPr>
          <p:cNvPr id="2" name="26 5.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4288" y="56486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10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412" grpId="0"/>
      <p:bldP spid="17413" grpId="0"/>
      <p:bldP spid="17414" grpId="0"/>
      <p:bldP spid="17415" grpId="0"/>
      <p:bldP spid="17416" grpId="0"/>
      <p:bldP spid="17418" grpId="0"/>
      <p:bldP spid="17419" grpId="0"/>
      <p:bldP spid="17420" grpId="0"/>
      <p:bldP spid="174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048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90600"/>
            <a:ext cx="1013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057400"/>
            <a:ext cx="93583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2133600"/>
            <a:ext cx="916781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4727575" y="3449638"/>
            <a:ext cx="6359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.VnBlack" pitchFamily="34" charset="0"/>
              </a:rPr>
              <a:t>incredibly /in’kred</a:t>
            </a:r>
            <a:r>
              <a:rPr lang="en-US" sz="2800" b="1">
                <a:solidFill>
                  <a:srgbClr val="C00000"/>
                </a:solidFill>
              </a:rPr>
              <a:t>ə</a:t>
            </a:r>
            <a:r>
              <a:rPr lang="en-US" sz="2400">
                <a:solidFill>
                  <a:srgbClr val="C00000"/>
                </a:solidFill>
                <a:latin typeface=".VnBlack" pitchFamily="34" charset="0"/>
              </a:rPr>
              <a:t>bli:/</a:t>
            </a:r>
          </a:p>
        </p:txBody>
      </p:sp>
      <p:sp>
        <p:nvSpPr>
          <p:cNvPr id="19460" name="TextBox 5"/>
          <p:cNvSpPr txBox="1">
            <a:spLocks noChangeArrowheads="1"/>
          </p:cNvSpPr>
          <p:nvPr/>
        </p:nvSpPr>
        <p:spPr bwMode="auto">
          <a:xfrm>
            <a:off x="4724400" y="3943350"/>
            <a:ext cx="3505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.VnBlack" pitchFamily="34" charset="0"/>
              </a:rPr>
              <a:t>Really /’ri</a:t>
            </a:r>
            <a:r>
              <a:rPr lang="en-US" sz="2800" b="1">
                <a:solidFill>
                  <a:srgbClr val="C00000"/>
                </a:solidFill>
              </a:rPr>
              <a:t>ə</a:t>
            </a:r>
            <a:r>
              <a:rPr lang="en-US" sz="2400">
                <a:solidFill>
                  <a:srgbClr val="C00000"/>
                </a:solidFill>
                <a:latin typeface=".VnBlack" pitchFamily="34" charset="0"/>
              </a:rPr>
              <a:t>li/</a:t>
            </a:r>
          </a:p>
        </p:txBody>
      </p:sp>
      <p:sp>
        <p:nvSpPr>
          <p:cNvPr id="19461" name="TextBox 6"/>
          <p:cNvSpPr txBox="1">
            <a:spLocks noChangeArrowheads="1"/>
          </p:cNvSpPr>
          <p:nvPr/>
        </p:nvSpPr>
        <p:spPr bwMode="auto">
          <a:xfrm>
            <a:off x="4675188" y="4822825"/>
            <a:ext cx="1687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.VnBlack" pitchFamily="34" charset="0"/>
              </a:rPr>
              <a:t>quite</a:t>
            </a:r>
          </a:p>
        </p:txBody>
      </p:sp>
      <p:sp>
        <p:nvSpPr>
          <p:cNvPr id="19462" name="TextBox 7"/>
          <p:cNvSpPr txBox="1">
            <a:spLocks noChangeArrowheads="1"/>
          </p:cNvSpPr>
          <p:nvPr/>
        </p:nvSpPr>
        <p:spPr bwMode="auto">
          <a:xfrm>
            <a:off x="4705350" y="5257800"/>
            <a:ext cx="1403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.VnBlack" pitchFamily="34" charset="0"/>
              </a:rPr>
              <a:t>abit</a:t>
            </a:r>
          </a:p>
        </p:txBody>
      </p:sp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04800"/>
            <a:ext cx="5618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922338"/>
            <a:ext cx="92837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784975" y="996950"/>
            <a:ext cx="4614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(incredibly = very, very)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0410825" y="1296988"/>
            <a:ext cx="29083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(a bit = a little)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38863" y="284163"/>
            <a:ext cx="29940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bg1">
                    <a:lumMod val="50000"/>
                  </a:schemeClr>
                </a:solidFill>
                <a:cs typeface="Arial" charset="0"/>
              </a:rPr>
              <a:t>/‘mɔdifaiə/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19460" grpId="0"/>
      <p:bldP spid="19461" grpId="0"/>
      <p:bldP spid="1946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95400"/>
            <a:ext cx="9067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3" y="1843088"/>
            <a:ext cx="8289925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6" name="TextBox 3"/>
          <p:cNvSpPr txBox="1">
            <a:spLocks noChangeArrowheads="1"/>
          </p:cNvSpPr>
          <p:nvPr/>
        </p:nvSpPr>
        <p:spPr bwMode="auto">
          <a:xfrm>
            <a:off x="228600" y="152400"/>
            <a:ext cx="331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C00000"/>
                </a:solidFill>
              </a:rPr>
              <a:t>Exercises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0"/>
            <a:ext cx="123444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6858000" y="3343275"/>
            <a:ext cx="4873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don’t have to pay</a:t>
            </a:r>
          </a:p>
        </p:txBody>
      </p:sp>
      <p:sp>
        <p:nvSpPr>
          <p:cNvPr id="21510" name="TextBox 9"/>
          <p:cNvSpPr txBox="1">
            <a:spLocks noChangeArrowheads="1"/>
          </p:cNvSpPr>
          <p:nvPr/>
        </p:nvSpPr>
        <p:spPr bwMode="auto">
          <a:xfrm>
            <a:off x="6523038" y="4548188"/>
            <a:ext cx="3543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mustn’t smoke</a:t>
            </a:r>
          </a:p>
        </p:txBody>
      </p:sp>
      <p:sp>
        <p:nvSpPr>
          <p:cNvPr id="21511" name="TextBox 12"/>
          <p:cNvSpPr txBox="1">
            <a:spLocks noChangeArrowheads="1"/>
          </p:cNvSpPr>
          <p:nvPr/>
        </p:nvSpPr>
        <p:spPr bwMode="auto">
          <a:xfrm>
            <a:off x="6523038" y="5749925"/>
            <a:ext cx="3324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have to drive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9" grpId="0"/>
      <p:bldP spid="21510" grpId="0"/>
      <p:bldP spid="215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958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0"/>
            <a:ext cx="695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41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385888"/>
            <a:ext cx="8378825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8600"/>
            <a:ext cx="12801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6627813" y="3108325"/>
            <a:ext cx="42513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don’t have to come</a:t>
            </a:r>
          </a:p>
        </p:txBody>
      </p:sp>
      <p:sp>
        <p:nvSpPr>
          <p:cNvPr id="22534" name="TextBox 4"/>
          <p:cNvSpPr txBox="1">
            <a:spLocks noChangeArrowheads="1"/>
          </p:cNvSpPr>
          <p:nvPr/>
        </p:nvSpPr>
        <p:spPr bwMode="auto">
          <a:xfrm>
            <a:off x="6726238" y="4479925"/>
            <a:ext cx="43434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don’t have to pay</a:t>
            </a:r>
          </a:p>
        </p:txBody>
      </p:sp>
      <p:sp>
        <p:nvSpPr>
          <p:cNvPr id="22535" name="TextBox 4"/>
          <p:cNvSpPr txBox="1">
            <a:spLocks noChangeArrowheads="1"/>
          </p:cNvSpPr>
          <p:nvPr/>
        </p:nvSpPr>
        <p:spPr bwMode="auto">
          <a:xfrm>
            <a:off x="6848475" y="5808663"/>
            <a:ext cx="32877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have to wear</a:t>
            </a: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6908800" y="1706563"/>
            <a:ext cx="3657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have to wear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34" grpId="0"/>
      <p:bldP spid="22535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71600"/>
            <a:ext cx="8839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8275"/>
            <a:ext cx="12801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6721475" y="1768475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mustn’t park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819900" y="3070225"/>
            <a:ext cx="2603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have to be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6613525" y="4433888"/>
            <a:ext cx="3978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have to turn off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826250" y="5745163"/>
            <a:ext cx="298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mustn’t 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2.bp.blogspot.com/-0HKtxxjdFiY/T2prMeowEKI/AAAAAAAAAO0/M1ZJKSuKWSE/s1600/cutting_law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867" y="1213618"/>
            <a:ext cx="1888639" cy="16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businessnewsforkids.com/uploads/FCKUploads/Image/study%20girl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66999"/>
            <a:ext cx="1746684" cy="167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524000" y="1156860"/>
            <a:ext cx="7343998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" lvl="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</a:pPr>
            <a:r>
              <a:rPr lang="es-CL" sz="3200" b="1">
                <a:solidFill>
                  <a:srgbClr val="0070C0"/>
                </a:solidFill>
                <a:latin typeface="Century Gothic"/>
                <a:cs typeface="+mn-cs"/>
              </a:rPr>
              <a:t>5.- cut the grass/ Does/ have to/ he</a:t>
            </a:r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?</a:t>
            </a:r>
          </a:p>
          <a:p>
            <a:pPr marL="68580" lvl="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</a:pPr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…………………………………………….</a:t>
            </a:r>
            <a:endParaRPr lang="es-CL" sz="3200" b="1" dirty="0">
              <a:solidFill>
                <a:srgbClr val="0070C0"/>
              </a:solidFill>
              <a:latin typeface="Century Gothic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86669" y="2894394"/>
            <a:ext cx="64540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200" b="1" i="0" u="none" strike="noStrike" kern="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/>
                <a:cs typeface="+mn-cs"/>
              </a:rPr>
              <a:t>6.- She/ study/ has to/ everyday.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3200" b="1" kern="0" smtClean="0">
                <a:solidFill>
                  <a:srgbClr val="0070C0"/>
                </a:solidFill>
                <a:latin typeface="Century Gothic"/>
                <a:cs typeface="+mn-cs"/>
              </a:rPr>
              <a:t>………………………………………</a:t>
            </a:r>
            <a:r>
              <a:rPr kumimoji="0" lang="es-CL" sz="3200" b="1" i="0" u="none" strike="noStrike" kern="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/>
                <a:cs typeface="+mn-cs"/>
              </a:rPr>
              <a:t>.</a:t>
            </a: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571" y="4593288"/>
            <a:ext cx="1895566" cy="16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514600" y="5077182"/>
            <a:ext cx="6112892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" lvl="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</a:pPr>
            <a:r>
              <a:rPr lang="es-CL" sz="3200" b="1">
                <a:solidFill>
                  <a:srgbClr val="0070C0"/>
                </a:solidFill>
                <a:latin typeface="Century Gothic"/>
                <a:cs typeface="+mn-cs"/>
              </a:rPr>
              <a:t>4.- do the dishes/ has to/ she</a:t>
            </a:r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.</a:t>
            </a:r>
          </a:p>
          <a:p>
            <a:pPr marL="68580" lvl="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</a:pPr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…………………………………….</a:t>
            </a:r>
            <a:endParaRPr lang="es-CL" sz="3200" b="1" dirty="0">
              <a:solidFill>
                <a:srgbClr val="0070C0"/>
              </a:solidFill>
              <a:latin typeface="Century Gothic"/>
              <a:cs typeface="+mn-cs"/>
            </a:endParaRPr>
          </a:p>
        </p:txBody>
      </p:sp>
      <p:sp>
        <p:nvSpPr>
          <p:cNvPr id="22" name="1 Título"/>
          <p:cNvSpPr>
            <a:spLocks noGrp="1"/>
          </p:cNvSpPr>
          <p:nvPr>
            <p:ph type="title"/>
          </p:nvPr>
        </p:nvSpPr>
        <p:spPr>
          <a:xfrm>
            <a:off x="2209800" y="152400"/>
            <a:ext cx="9254647" cy="685880"/>
          </a:xfrm>
        </p:spPr>
        <p:txBody>
          <a:bodyPr>
            <a:normAutofit fontScale="90000"/>
          </a:bodyPr>
          <a:lstStyle/>
          <a:p>
            <a:r>
              <a:rPr lang="es-CL" b="1" dirty="0" err="1" smtClean="0">
                <a:solidFill>
                  <a:srgbClr val="002060"/>
                </a:solidFill>
                <a:latin typeface="Arial Black" pitchFamily="34" charset="0"/>
              </a:rPr>
              <a:t>Order</a:t>
            </a:r>
            <a:r>
              <a:rPr lang="es-CL" b="1" dirty="0" smtClean="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s-CL" b="1" dirty="0" err="1" smtClean="0">
                <a:solidFill>
                  <a:srgbClr val="002060"/>
                </a:solidFill>
                <a:latin typeface="Arial Black" pitchFamily="34" charset="0"/>
              </a:rPr>
              <a:t>the</a:t>
            </a:r>
            <a:r>
              <a:rPr lang="es-CL" b="1" dirty="0" smtClean="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s-CL" b="1" err="1" smtClean="0">
                <a:solidFill>
                  <a:srgbClr val="002060"/>
                </a:solidFill>
                <a:latin typeface="Arial Black" pitchFamily="34" charset="0"/>
              </a:rPr>
              <a:t>following</a:t>
            </a:r>
            <a:r>
              <a:rPr lang="es-CL" b="1" smtClean="0">
                <a:solidFill>
                  <a:srgbClr val="002060"/>
                </a:solidFill>
                <a:latin typeface="Arial Black" pitchFamily="34" charset="0"/>
              </a:rPr>
              <a:t> sentences.</a:t>
            </a:r>
            <a:endParaRPr lang="es-CL" b="1" dirty="0">
              <a:solidFill>
                <a:srgbClr val="00206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209800" y="304800"/>
            <a:ext cx="9254647" cy="685880"/>
          </a:xfrm>
        </p:spPr>
        <p:txBody>
          <a:bodyPr>
            <a:normAutofit fontScale="90000"/>
          </a:bodyPr>
          <a:lstStyle/>
          <a:p>
            <a:r>
              <a:rPr lang="es-CL" b="1" dirty="0" err="1" smtClean="0">
                <a:solidFill>
                  <a:srgbClr val="002060"/>
                </a:solidFill>
                <a:latin typeface="Arial Black" pitchFamily="34" charset="0"/>
              </a:rPr>
              <a:t>Order</a:t>
            </a:r>
            <a:r>
              <a:rPr lang="es-CL" b="1" dirty="0" smtClean="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s-CL" b="1" dirty="0" err="1" smtClean="0">
                <a:solidFill>
                  <a:srgbClr val="002060"/>
                </a:solidFill>
                <a:latin typeface="Arial Black" pitchFamily="34" charset="0"/>
              </a:rPr>
              <a:t>the</a:t>
            </a:r>
            <a:r>
              <a:rPr lang="es-CL" b="1" dirty="0" smtClean="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s-CL" b="1" err="1" smtClean="0">
                <a:solidFill>
                  <a:srgbClr val="002060"/>
                </a:solidFill>
                <a:latin typeface="Arial Black" pitchFamily="34" charset="0"/>
              </a:rPr>
              <a:t>following</a:t>
            </a:r>
            <a:r>
              <a:rPr lang="es-CL" b="1" smtClean="0">
                <a:solidFill>
                  <a:srgbClr val="002060"/>
                </a:solidFill>
                <a:latin typeface="Arial Black" pitchFamily="34" charset="0"/>
              </a:rPr>
              <a:t> sentences.</a:t>
            </a:r>
            <a:endParaRPr lang="es-CL" b="1" dirty="0">
              <a:solidFill>
                <a:srgbClr val="002060"/>
              </a:solidFill>
              <a:latin typeface="Arial Black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81437"/>
            <a:ext cx="1861693" cy="16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ecm07.ro/en/wp-content/uploads/2010/11/football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091" y="2628254"/>
            <a:ext cx="2549107" cy="19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mages.sodahead.com/polls/002720699/482222460_hacer20la20cama1_xlarg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09" y="4581744"/>
            <a:ext cx="1777432" cy="171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62014" y="1403855"/>
            <a:ext cx="6819816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" lvl="0" eaLnBrk="0" hangingPunct="0">
              <a:spcBef>
                <a:spcPct val="20000"/>
              </a:spcBef>
            </a:pPr>
            <a:r>
              <a:rPr lang="es-CL" sz="3200" b="1">
                <a:solidFill>
                  <a:srgbClr val="0070C0"/>
                </a:solidFill>
                <a:latin typeface="Century Gothic"/>
                <a:cs typeface="+mn-cs"/>
              </a:rPr>
              <a:t>1.- clean your room/ have to/ </a:t>
            </a:r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you.</a:t>
            </a:r>
          </a:p>
          <a:p>
            <a:pPr marL="68580" lvl="0" eaLnBrk="0" hangingPunct="0">
              <a:spcBef>
                <a:spcPct val="20000"/>
              </a:spcBef>
            </a:pPr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…………………………………….....</a:t>
            </a:r>
            <a:endParaRPr lang="es-CL" sz="3200" b="1" dirty="0">
              <a:solidFill>
                <a:srgbClr val="0070C0"/>
              </a:solidFill>
              <a:latin typeface="Century Gothic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3031000"/>
            <a:ext cx="7238200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" lvl="0" eaLnBrk="0" hangingPunct="0">
              <a:spcBef>
                <a:spcPct val="20000"/>
              </a:spcBef>
            </a:pPr>
            <a:r>
              <a:rPr lang="es-CL" sz="3200" b="1">
                <a:solidFill>
                  <a:srgbClr val="0070C0"/>
                </a:solidFill>
                <a:latin typeface="Century Gothic"/>
                <a:cs typeface="+mn-cs"/>
              </a:rPr>
              <a:t>2.- they/ play football/ Do/ have to </a:t>
            </a:r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?.</a:t>
            </a:r>
          </a:p>
          <a:p>
            <a:pPr marL="68580" lvl="0" eaLnBrk="0" hangingPunct="0">
              <a:spcBef>
                <a:spcPct val="20000"/>
              </a:spcBef>
            </a:pPr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…………………………………………</a:t>
            </a:r>
            <a:endParaRPr lang="es-CL" sz="3200" b="1" dirty="0">
              <a:solidFill>
                <a:srgbClr val="0070C0"/>
              </a:solidFill>
              <a:latin typeface="Century Gothic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7728" y="5029200"/>
            <a:ext cx="61029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b="1">
                <a:solidFill>
                  <a:srgbClr val="0070C0"/>
                </a:solidFill>
                <a:latin typeface="Century Gothic"/>
                <a:cs typeface="+mn-cs"/>
              </a:rPr>
              <a:t>3.- don’t have/ I/ make my </a:t>
            </a:r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bed.</a:t>
            </a:r>
          </a:p>
          <a:p>
            <a:r>
              <a:rPr lang="es-CL" sz="3200" b="1" smtClean="0">
                <a:solidFill>
                  <a:srgbClr val="0070C0"/>
                </a:solidFill>
                <a:latin typeface="Century Gothic"/>
                <a:cs typeface="+mn-cs"/>
              </a:rPr>
              <a:t>……………………………………</a:t>
            </a:r>
            <a:endParaRPr lang="en-US">
              <a:solidFill>
                <a:srgbClr val="0070C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645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209800" y="1828800"/>
            <a:ext cx="91440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800" b="1" u="sng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Mục đích</a:t>
            </a:r>
            <a:r>
              <a:rPr lang="en-US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Provide students:</a:t>
            </a: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Grammar: h</a:t>
            </a:r>
            <a:r>
              <a:rPr lang="vi-VN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ave to, don’t have to, must, mustn’t</a:t>
            </a:r>
            <a:endParaRPr lang="en-US" sz="28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Vocabulary: </a:t>
            </a:r>
            <a:r>
              <a:rPr lang="vi-VN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modifiers: a bit, really,</a:t>
            </a: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eaLnBrk="1" hangingPunct="1">
              <a:lnSpc>
                <a:spcPct val="150000"/>
              </a:lnSpc>
            </a:pP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Pronunciation: </a:t>
            </a:r>
            <a:r>
              <a:rPr lang="vi-VN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sentence stress</a:t>
            </a:r>
            <a:endParaRPr lang="en-US" sz="2800" i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fr-FR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fr-FR" sz="2800" b="1" u="sng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Yêu cầu</a:t>
            </a:r>
            <a:r>
              <a:rPr lang="fr-FR" sz="28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28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After lesson, students can:</a:t>
            </a:r>
            <a:endParaRPr lang="en-US" sz="2800" i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Understand and apply</a:t>
            </a:r>
            <a:r>
              <a:rPr lang="vi-VN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have to,</a:t>
            </a: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don’t have to, must,</a:t>
            </a: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mustn’t</a:t>
            </a:r>
            <a:endParaRPr lang="en-US" sz="28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8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Practice 4 skills: listening, speaking, reading and writing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1135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25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250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866775"/>
            <a:ext cx="11315700" cy="275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51250"/>
            <a:ext cx="9220200" cy="3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0313988" y="4129088"/>
            <a:ext cx="534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0337800" y="4510088"/>
            <a:ext cx="531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0344150" y="4908550"/>
            <a:ext cx="531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10326688" y="5313363"/>
            <a:ext cx="5318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0334625" y="5700713"/>
            <a:ext cx="531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10342563" y="6094413"/>
            <a:ext cx="531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69888" y="209550"/>
            <a:ext cx="95361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70C0"/>
                </a:solidFill>
              </a:rPr>
              <a:t>1. GRAMMAR:   </a:t>
            </a:r>
            <a:r>
              <a:rPr lang="en-US" sz="3200" b="1" i="1">
                <a:solidFill>
                  <a:srgbClr val="FF0000"/>
                </a:solidFill>
              </a:rPr>
              <a:t>have to, don’t have to, must, mustn’t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63638"/>
            <a:ext cx="7239000" cy="357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3" name="TextBox 1"/>
          <p:cNvSpPr txBox="1">
            <a:spLocks noChangeArrowheads="1"/>
          </p:cNvSpPr>
          <p:nvPr/>
        </p:nvSpPr>
        <p:spPr bwMode="auto">
          <a:xfrm>
            <a:off x="5357813" y="2513013"/>
            <a:ext cx="2857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800" b="1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You must</a:t>
            </a:r>
          </a:p>
        </p:txBody>
      </p:sp>
      <p:sp>
        <p:nvSpPr>
          <p:cNvPr id="5124" name="TextBox 7"/>
          <p:cNvSpPr txBox="1">
            <a:spLocks noChangeArrowheads="1"/>
          </p:cNvSpPr>
          <p:nvPr/>
        </p:nvSpPr>
        <p:spPr bwMode="auto">
          <a:xfrm>
            <a:off x="4678363" y="3333750"/>
            <a:ext cx="3490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800" b="1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You don’t have to</a:t>
            </a:r>
          </a:p>
        </p:txBody>
      </p:sp>
      <p:sp>
        <p:nvSpPr>
          <p:cNvPr id="5125" name="TextBox 8"/>
          <p:cNvSpPr txBox="1">
            <a:spLocks noChangeArrowheads="1"/>
          </p:cNvSpPr>
          <p:nvPr/>
        </p:nvSpPr>
        <p:spPr bwMode="auto">
          <a:xfrm>
            <a:off x="5364163" y="4178300"/>
            <a:ext cx="3503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800" b="1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You mustn’t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909763"/>
            <a:ext cx="573246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5124" grpId="0"/>
      <p:bldP spid="51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69156" y="1227138"/>
            <a:ext cx="12053887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457200" indent="-457200" algn="just" eaLnBrk="1" hangingPunct="1">
              <a:lnSpc>
                <a:spcPts val="4400"/>
              </a:lnSpc>
              <a:buFont typeface="Wingdings" pitchFamily="2" charset="2"/>
              <a:buChar char="Ø"/>
              <a:defRPr/>
            </a:pPr>
            <a:r>
              <a:rPr lang="en-US" sz="4000" b="1" smtClean="0">
                <a:solidFill>
                  <a:srgbClr val="0070C0"/>
                </a:solidFill>
              </a:rPr>
              <a:t>Use </a:t>
            </a:r>
            <a:r>
              <a:rPr lang="en-US" sz="4000" b="1" i="1" smtClean="0">
                <a:solidFill>
                  <a:srgbClr val="FF0000"/>
                </a:solidFill>
              </a:rPr>
              <a:t>have to </a:t>
            </a:r>
            <a:r>
              <a:rPr lang="en-US" sz="4000" b="1" smtClean="0">
                <a:solidFill>
                  <a:srgbClr val="0070C0"/>
                </a:solidFill>
              </a:rPr>
              <a:t>+ </a:t>
            </a:r>
            <a:r>
              <a:rPr lang="en-US" sz="4000" b="1" smtClean="0">
                <a:solidFill>
                  <a:srgbClr val="FF0000"/>
                </a:solidFill>
              </a:rPr>
              <a:t>infinitive</a:t>
            </a:r>
            <a:r>
              <a:rPr lang="en-US" sz="4000" b="1" smtClean="0">
                <a:solidFill>
                  <a:srgbClr val="0070C0"/>
                </a:solidFill>
              </a:rPr>
              <a:t> to talk about </a:t>
            </a:r>
            <a:r>
              <a:rPr lang="en-US" sz="4000" b="1" u="sng" smtClean="0">
                <a:solidFill>
                  <a:srgbClr val="0070C0"/>
                </a:solidFill>
              </a:rPr>
              <a:t>rules</a:t>
            </a:r>
            <a:r>
              <a:rPr lang="en-US" sz="4000" b="1" smtClean="0">
                <a:solidFill>
                  <a:srgbClr val="0070C0"/>
                </a:solidFill>
              </a:rPr>
              <a:t> and  </a:t>
            </a:r>
            <a:r>
              <a:rPr lang="en-US" sz="4000" b="1" smtClean="0">
                <a:solidFill>
                  <a:srgbClr val="0070C0"/>
                </a:solidFill>
                <a:hlinkClick r:id="rId2" action="ppaction://hlinkfile"/>
              </a:rPr>
              <a:t>obligations</a:t>
            </a:r>
            <a:r>
              <a:rPr lang="en-US" sz="4000" b="1" smtClean="0">
                <a:solidFill>
                  <a:srgbClr val="0070C0"/>
                </a:solidFill>
              </a:rPr>
              <a:t>, or to say something is necessary</a:t>
            </a:r>
            <a:r>
              <a:rPr lang="es-ES" sz="400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4000" b="1" smtClean="0">
                <a:solidFill>
                  <a:srgbClr val="0070C0"/>
                </a:solidFill>
              </a:rPr>
              <a:t>in the present or future.</a:t>
            </a:r>
            <a:endParaRPr lang="en-US" sz="4000" b="1" smtClean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05000" y="228600"/>
            <a:ext cx="10439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n-US" sz="4400" b="1">
                <a:solidFill>
                  <a:srgbClr val="002060"/>
                </a:solidFill>
                <a:latin typeface="Arial Black" pitchFamily="34" charset="0"/>
              </a:rPr>
              <a:t>Uses </a:t>
            </a:r>
            <a:r>
              <a:rPr lang="en-US" sz="4400" b="1">
                <a:solidFill>
                  <a:srgbClr val="002060"/>
                </a:solidFill>
                <a:latin typeface="Arial Black" pitchFamily="34" charset="0"/>
                <a:cs typeface="Times New Roman" pitchFamily="18" charset="0"/>
              </a:rPr>
              <a:t>of have to, don’t have to</a:t>
            </a:r>
          </a:p>
        </p:txBody>
      </p:sp>
      <p:pic>
        <p:nvPicPr>
          <p:cNvPr id="11" name="Picture 4" descr="http://www.schoolfoundations.org/documents/filelibrary/images/Boys_Studying_0721050953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924175"/>
            <a:ext cx="2962275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133600" y="3429000"/>
            <a:ext cx="63372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3600" b="1" i="1">
                <a:solidFill>
                  <a:srgbClr val="00B050"/>
                </a:solidFill>
              </a:rPr>
              <a:t>Ex: The boys </a:t>
            </a:r>
            <a:r>
              <a:rPr lang="es-ES" sz="3600" b="1" i="1">
                <a:solidFill>
                  <a:srgbClr val="FF0000"/>
                </a:solidFill>
              </a:rPr>
              <a:t>have to </a:t>
            </a:r>
            <a:r>
              <a:rPr lang="es-ES" sz="3600" b="1" i="1">
                <a:solidFill>
                  <a:srgbClr val="00B050"/>
                </a:solidFill>
              </a:rPr>
              <a:t>study hard.</a:t>
            </a:r>
          </a:p>
        </p:txBody>
      </p:sp>
      <p:pic>
        <p:nvPicPr>
          <p:cNvPr id="14" name="Picture 2" descr="http://www.illustrationsof.com/royalty-free-brushing-teeth-clipart-illustration-1139231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3" y="4419600"/>
            <a:ext cx="271303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896472" y="5301095"/>
            <a:ext cx="7148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defRPr/>
            </a:pPr>
            <a:r>
              <a:rPr lang="es-CL" sz="3600" b="1">
                <a:solidFill>
                  <a:srgbClr val="00B050"/>
                </a:solidFill>
                <a:latin typeface="+mj-lt"/>
                <a:cs typeface="+mn-cs"/>
              </a:rPr>
              <a:t>She </a:t>
            </a:r>
            <a:r>
              <a:rPr lang="es-CL" sz="3600" b="1" i="1">
                <a:solidFill>
                  <a:srgbClr val="FF0000"/>
                </a:solidFill>
                <a:latin typeface="+mj-lt"/>
                <a:cs typeface="+mn-cs"/>
              </a:rPr>
              <a:t>has to </a:t>
            </a:r>
            <a:r>
              <a:rPr lang="es-CL" sz="3600" b="1">
                <a:solidFill>
                  <a:srgbClr val="00B050"/>
                </a:solidFill>
                <a:latin typeface="+mj-lt"/>
                <a:cs typeface="+mn-cs"/>
              </a:rPr>
              <a:t>brush her teeth everyday</a:t>
            </a:r>
            <a:endParaRPr lang="es-CL" sz="3600" b="1" dirty="0">
              <a:solidFill>
                <a:srgbClr val="00B050"/>
              </a:solidFill>
              <a:latin typeface="+mj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609600"/>
            <a:ext cx="12053888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just">
              <a:lnSpc>
                <a:spcPts val="4200"/>
              </a:lnSpc>
              <a:buFont typeface="Wingdings" pitchFamily="2" charset="2"/>
              <a:buChar char="Ø"/>
            </a:pPr>
            <a:r>
              <a:rPr lang="en-US" sz="4000" b="1">
                <a:solidFill>
                  <a:srgbClr val="0070C0"/>
                </a:solidFill>
              </a:rPr>
              <a:t>Use </a:t>
            </a:r>
            <a:r>
              <a:rPr lang="en-US" sz="4000" b="1" i="1">
                <a:solidFill>
                  <a:srgbClr val="FF0000"/>
                </a:solidFill>
              </a:rPr>
              <a:t>don’t/doesn’t</a:t>
            </a:r>
            <a:r>
              <a:rPr lang="en-US" sz="4000" b="1" i="1">
                <a:solidFill>
                  <a:srgbClr val="0070C0"/>
                </a:solidFill>
              </a:rPr>
              <a:t> have to </a:t>
            </a:r>
            <a:r>
              <a:rPr lang="en-US" sz="4000" b="1">
                <a:solidFill>
                  <a:srgbClr val="0070C0"/>
                </a:solidFill>
              </a:rPr>
              <a:t>+ </a:t>
            </a:r>
            <a:r>
              <a:rPr lang="en-US" sz="4000" b="1">
                <a:solidFill>
                  <a:srgbClr val="FF0000"/>
                </a:solidFill>
              </a:rPr>
              <a:t>infinitive</a:t>
            </a:r>
            <a:r>
              <a:rPr lang="en-US" sz="4000" b="1">
                <a:solidFill>
                  <a:srgbClr val="0070C0"/>
                </a:solidFill>
              </a:rPr>
              <a:t> to say there is </a:t>
            </a:r>
            <a:r>
              <a:rPr lang="en-US" sz="4000" b="1">
                <a:solidFill>
                  <a:srgbClr val="FF0000"/>
                </a:solidFill>
              </a:rPr>
              <a:t>no </a:t>
            </a:r>
            <a:r>
              <a:rPr lang="en-US" sz="4000" b="1">
                <a:solidFill>
                  <a:srgbClr val="0070C0"/>
                </a:solidFill>
              </a:rPr>
              <a:t>obligation,  or something is not necessary to do.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0" y="2363788"/>
            <a:ext cx="7620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defRPr/>
            </a:pPr>
            <a:r>
              <a:rPr lang="es-ES" sz="3600" b="1" i="1">
                <a:solidFill>
                  <a:srgbClr val="00B050"/>
                </a:solidFill>
                <a:latin typeface="+mj-lt"/>
                <a:cs typeface="+mn-cs"/>
              </a:rPr>
              <a:t>Ex: The children </a:t>
            </a:r>
            <a:r>
              <a:rPr lang="es-ES" sz="3600" b="1" i="1">
                <a:solidFill>
                  <a:srgbClr val="FF0000"/>
                </a:solidFill>
                <a:latin typeface="+mj-lt"/>
                <a:cs typeface="+mn-cs"/>
              </a:rPr>
              <a:t>don’t have to </a:t>
            </a:r>
            <a:r>
              <a:rPr lang="es-ES" sz="3600" b="1" i="1">
                <a:solidFill>
                  <a:srgbClr val="00B050"/>
                </a:solidFill>
                <a:latin typeface="+mj-lt"/>
                <a:cs typeface="+mn-cs"/>
              </a:rPr>
              <a:t>go to school today. It’s Saturday!                   </a:t>
            </a:r>
            <a:endParaRPr lang="es-PE" sz="3600" b="1" i="1">
              <a:solidFill>
                <a:srgbClr val="00B050"/>
              </a:solidFill>
              <a:latin typeface="+mj-lt"/>
              <a:cs typeface="+mn-cs"/>
            </a:endParaRPr>
          </a:p>
        </p:txBody>
      </p:sp>
      <p:pic>
        <p:nvPicPr>
          <p:cNvPr id="13" name="Picture 2" descr="http://www.fearlesscompetitor.com/wp-content/uploads/2010/07/kids-play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825625"/>
            <a:ext cx="295592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827712" y="4864100"/>
            <a:ext cx="7354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defRPr/>
            </a:pPr>
            <a:r>
              <a:rPr lang="es-ES" sz="3600" b="1" i="1">
                <a:solidFill>
                  <a:srgbClr val="00B050"/>
                </a:solidFill>
                <a:latin typeface="+mj-lt"/>
                <a:cs typeface="+mn-cs"/>
              </a:rPr>
              <a:t>She </a:t>
            </a:r>
            <a:r>
              <a:rPr lang="es-ES" sz="3600" b="1" i="1">
                <a:solidFill>
                  <a:srgbClr val="FF0000"/>
                </a:solidFill>
                <a:latin typeface="+mj-lt"/>
                <a:cs typeface="+mn-cs"/>
              </a:rPr>
              <a:t>doesn’t have to </a:t>
            </a:r>
            <a:r>
              <a:rPr lang="es-ES" sz="3600" b="1" i="1">
                <a:solidFill>
                  <a:srgbClr val="00B050"/>
                </a:solidFill>
                <a:latin typeface="+mj-lt"/>
                <a:cs typeface="+mn-cs"/>
              </a:rPr>
              <a:t>eat all the fruits.</a:t>
            </a:r>
          </a:p>
        </p:txBody>
      </p:sp>
      <p:pic>
        <p:nvPicPr>
          <p:cNvPr id="15" name="Picture 2" descr="http://media.parabebes.com/fotos/1/7/9/l.comiendo-mis-frutas_12469869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90975"/>
            <a:ext cx="3084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87450" y="817563"/>
            <a:ext cx="1092835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just">
              <a:lnSpc>
                <a:spcPts val="4200"/>
              </a:lnSpc>
              <a:buFont typeface="Wingdings" pitchFamily="2" charset="2"/>
              <a:buChar char="Ø"/>
            </a:pPr>
            <a:r>
              <a:rPr lang="en-US" sz="4000" b="1">
                <a:solidFill>
                  <a:srgbClr val="0070C0"/>
                </a:solidFill>
              </a:rPr>
              <a:t>Use </a:t>
            </a:r>
            <a:r>
              <a:rPr lang="en-US" sz="4000" b="1" i="1">
                <a:solidFill>
                  <a:srgbClr val="FF0000"/>
                </a:solidFill>
              </a:rPr>
              <a:t>do/does</a:t>
            </a:r>
            <a:r>
              <a:rPr lang="en-US" sz="4000" b="1" i="1">
                <a:solidFill>
                  <a:srgbClr val="0070C0"/>
                </a:solidFill>
              </a:rPr>
              <a:t> </a:t>
            </a:r>
            <a:r>
              <a:rPr lang="en-US" sz="4000" b="1">
                <a:solidFill>
                  <a:srgbClr val="0070C0"/>
                </a:solidFill>
              </a:rPr>
              <a:t>to make questions and negatives.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05000" y="1905000"/>
            <a:ext cx="8501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defRPr/>
            </a:pPr>
            <a:r>
              <a:rPr lang="en-US" sz="3600" b="1" i="1">
                <a:solidFill>
                  <a:srgbClr val="00B050"/>
                </a:solidFill>
                <a:latin typeface="+mj-lt"/>
                <a:cs typeface="+mn-cs"/>
              </a:rPr>
              <a:t>He </a:t>
            </a:r>
            <a:r>
              <a:rPr lang="en-US" sz="3600" b="1" i="1">
                <a:solidFill>
                  <a:srgbClr val="FF0000"/>
                </a:solidFill>
                <a:latin typeface="+mj-lt"/>
                <a:cs typeface="+mn-cs"/>
              </a:rPr>
              <a:t>doesn’t have to </a:t>
            </a:r>
            <a:r>
              <a:rPr lang="en-US" sz="3600" b="1" i="1">
                <a:solidFill>
                  <a:srgbClr val="00B050"/>
                </a:solidFill>
                <a:latin typeface="+mj-lt"/>
                <a:cs typeface="+mn-cs"/>
              </a:rPr>
              <a:t>get up early on Sundays</a:t>
            </a:r>
          </a:p>
        </p:txBody>
      </p:sp>
      <p:pic>
        <p:nvPicPr>
          <p:cNvPr id="11" name="Picture 5" descr="alarm clocks,bedrooms,boys,household,kids,mornings,waking up,web animations,web elements,ringing,blinking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15875"/>
            <a:ext cx="443706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359400" y="4044950"/>
            <a:ext cx="7569200" cy="13111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defRPr/>
            </a:pPr>
            <a:r>
              <a:rPr lang="es-ES" sz="3600" b="1" i="1">
                <a:solidFill>
                  <a:srgbClr val="FF0000"/>
                </a:solidFill>
                <a:latin typeface="+mj-lt"/>
                <a:cs typeface="+mn-cs"/>
              </a:rPr>
              <a:t>Does</a:t>
            </a:r>
            <a:r>
              <a:rPr lang="es-ES" sz="3600" b="1" i="1">
                <a:solidFill>
                  <a:srgbClr val="00B050"/>
                </a:solidFill>
                <a:latin typeface="+mj-lt"/>
                <a:cs typeface="+mn-cs"/>
              </a:rPr>
              <a:t> he </a:t>
            </a:r>
            <a:r>
              <a:rPr lang="es-ES" sz="3600" b="1" i="1">
                <a:solidFill>
                  <a:srgbClr val="FF0000"/>
                </a:solidFill>
                <a:latin typeface="+mj-lt"/>
                <a:cs typeface="+mn-cs"/>
              </a:rPr>
              <a:t>have to </a:t>
            </a:r>
            <a:r>
              <a:rPr lang="es-ES" sz="3600" b="1" i="1">
                <a:solidFill>
                  <a:srgbClr val="00B050"/>
                </a:solidFill>
                <a:latin typeface="+mj-lt"/>
                <a:cs typeface="+mn-cs"/>
              </a:rPr>
              <a:t>eat the vegetables?</a:t>
            </a:r>
          </a:p>
          <a:p>
            <a:pPr marL="68580" fontAlgn="auto">
              <a:spcBef>
                <a:spcPct val="20000"/>
              </a:spcBef>
              <a:spcAft>
                <a:spcPts val="0"/>
              </a:spcAft>
              <a:buClr>
                <a:srgbClr val="98C723"/>
              </a:buClr>
              <a:buSzPct val="76000"/>
              <a:defRPr/>
            </a:pPr>
            <a:r>
              <a:rPr lang="es-ES" sz="3600" b="1" i="1">
                <a:solidFill>
                  <a:srgbClr val="00B050"/>
                </a:solidFill>
                <a:latin typeface="+mj-lt"/>
                <a:cs typeface="+mn-cs"/>
              </a:rPr>
              <a:t>         Yes, </a:t>
            </a:r>
            <a:r>
              <a:rPr lang="es-ES" sz="3600" b="1" i="1">
                <a:solidFill>
                  <a:srgbClr val="FF0000"/>
                </a:solidFill>
                <a:latin typeface="+mj-lt"/>
                <a:cs typeface="+mn-cs"/>
              </a:rPr>
              <a:t>he does</a:t>
            </a:r>
            <a:r>
              <a:rPr lang="es-ES" sz="3600" b="1" i="1">
                <a:solidFill>
                  <a:srgbClr val="00B050"/>
                </a:solidFill>
                <a:latin typeface="+mj-lt"/>
                <a:cs typeface="+mn-cs"/>
              </a:rPr>
              <a:t>/ No, </a:t>
            </a:r>
            <a:r>
              <a:rPr lang="es-ES" sz="3600" b="1" i="1">
                <a:solidFill>
                  <a:srgbClr val="FF0000"/>
                </a:solidFill>
                <a:latin typeface="+mj-lt"/>
                <a:cs typeface="+mn-cs"/>
              </a:rPr>
              <a:t>he doesn’t</a:t>
            </a:r>
            <a:endParaRPr lang="es-ES" sz="3600" b="1" i="1" dirty="0">
              <a:solidFill>
                <a:srgbClr val="FF0000"/>
              </a:solidFill>
              <a:latin typeface="+mj-lt"/>
              <a:cs typeface="+mn-cs"/>
            </a:endParaRPr>
          </a:p>
        </p:txBody>
      </p:sp>
      <p:pic>
        <p:nvPicPr>
          <p:cNvPr id="13" name="Picture 4" descr="http://www.infanciahoy.com/imgnoticias/infanciahoy.com_9441_2092011_ni%C3%B1o%20sin%20verdu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3886200"/>
            <a:ext cx="2592388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1148</Words>
  <Application>Microsoft Office PowerPoint</Application>
  <PresentationFormat>Custom</PresentationFormat>
  <Paragraphs>172</Paragraphs>
  <Slides>33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.VnBlack</vt:lpstr>
      <vt:lpstr>Aharoni</vt:lpstr>
      <vt:lpstr>Arial</vt:lpstr>
      <vt:lpstr>Arial Black</vt:lpstr>
      <vt:lpstr>Calibri</vt:lpstr>
      <vt:lpstr>Century Gothic</vt:lpstr>
      <vt:lpstr>Comic Sans MS</vt:lpstr>
      <vt:lpstr>Times New Roman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 the following sentences.</vt:lpstr>
      <vt:lpstr>Order the following sentences.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220</cp:revision>
  <dcterms:created xsi:type="dcterms:W3CDTF">2020-04-04T05:56:58Z</dcterms:created>
  <dcterms:modified xsi:type="dcterms:W3CDTF">2022-03-25T01:19:18Z</dcterms:modified>
</cp:coreProperties>
</file>